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7" r:id="rId2"/>
    <p:sldId id="279" r:id="rId3"/>
    <p:sldId id="291" r:id="rId4"/>
    <p:sldId id="287" r:id="rId5"/>
    <p:sldId id="278" r:id="rId6"/>
    <p:sldId id="280" r:id="rId7"/>
    <p:sldId id="305" r:id="rId8"/>
    <p:sldId id="281" r:id="rId9"/>
    <p:sldId id="292" r:id="rId10"/>
    <p:sldId id="304" r:id="rId11"/>
    <p:sldId id="289" r:id="rId12"/>
    <p:sldId id="306" r:id="rId13"/>
    <p:sldId id="286" r:id="rId14"/>
    <p:sldId id="294" r:id="rId15"/>
    <p:sldId id="296" r:id="rId16"/>
    <p:sldId id="299" r:id="rId17"/>
    <p:sldId id="300" r:id="rId18"/>
    <p:sldId id="301" r:id="rId19"/>
    <p:sldId id="303" r:id="rId20"/>
    <p:sldId id="290"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E0C94F-D248-A143-86C2-E280B3AE1ACA}">
          <p14:sldIdLst>
            <p14:sldId id="277"/>
            <p14:sldId id="279"/>
            <p14:sldId id="291"/>
            <p14:sldId id="287"/>
          </p14:sldIdLst>
        </p14:section>
        <p14:section name="Untitled Section" id="{604AE319-E9DB-8840-912F-C5A6C203536A}">
          <p14:sldIdLst>
            <p14:sldId id="278"/>
            <p14:sldId id="280"/>
            <p14:sldId id="305"/>
            <p14:sldId id="281"/>
            <p14:sldId id="292"/>
            <p14:sldId id="304"/>
            <p14:sldId id="289"/>
            <p14:sldId id="306"/>
            <p14:sldId id="286"/>
            <p14:sldId id="294"/>
            <p14:sldId id="296"/>
            <p14:sldId id="299"/>
            <p14:sldId id="300"/>
            <p14:sldId id="301"/>
            <p14:sldId id="303"/>
            <p14:sldId id="290"/>
          </p14:sldIdLst>
        </p14:section>
      </p14:sectionLst>
    </p:ext>
    <p:ext uri="{EFAFB233-063F-42B5-8137-9DF3F51BA10A}">
      <p15:sldGuideLst xmlns:p15="http://schemas.microsoft.com/office/powerpoint/2012/main">
        <p15:guide id="1" orient="horz" pos="3085">
          <p15:clr>
            <a:srgbClr val="A4A3A4"/>
          </p15:clr>
        </p15:guide>
        <p15:guide id="2" orient="horz" pos="4156">
          <p15:clr>
            <a:srgbClr val="A4A3A4"/>
          </p15:clr>
        </p15:guide>
        <p15:guide id="3" orient="horz" pos="809">
          <p15:clr>
            <a:srgbClr val="A4A3A4"/>
          </p15:clr>
        </p15:guide>
        <p15:guide id="4" orient="horz" pos="1785">
          <p15:clr>
            <a:srgbClr val="A4A3A4"/>
          </p15:clr>
        </p15:guide>
        <p15:guide id="5" pos="2490">
          <p15:clr>
            <a:srgbClr val="A4A3A4"/>
          </p15:clr>
        </p15:guide>
        <p15:guide id="6" pos="5510">
          <p15:clr>
            <a:srgbClr val="A4A3A4"/>
          </p15:clr>
        </p15:guide>
        <p15:guide id="7" pos="1131">
          <p15:clr>
            <a:srgbClr val="A4A3A4"/>
          </p15:clr>
        </p15:guide>
        <p15:guide id="8" pos="39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turner" initials="l" lastIdx="0" clrIdx="0">
    <p:extLst>
      <p:ext uri="{19B8F6BF-5375-455C-9EA6-DF929625EA0E}">
        <p15:presenceInfo xmlns:p15="http://schemas.microsoft.com/office/powerpoint/2012/main" userId="laure.turner" providerId="None"/>
      </p:ext>
    </p:extLst>
  </p:cmAuthor>
  <p:cmAuthor id="2" name="Oliver Petzold" initials="OP" lastIdx="9" clrIdx="1">
    <p:extLst>
      <p:ext uri="{19B8F6BF-5375-455C-9EA6-DF929625EA0E}">
        <p15:presenceInfo xmlns:p15="http://schemas.microsoft.com/office/powerpoint/2012/main" userId="Oliver Petzo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C09"/>
    <a:srgbClr val="F9FBFD"/>
    <a:srgbClr val="ED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4" autoAdjust="0"/>
    <p:restoredTop sz="85949" autoAdjust="0"/>
  </p:normalViewPr>
  <p:slideViewPr>
    <p:cSldViewPr snapToGrid="0" showGuides="1">
      <p:cViewPr varScale="1">
        <p:scale>
          <a:sx n="91" d="100"/>
          <a:sy n="91" d="100"/>
        </p:scale>
        <p:origin x="102" y="204"/>
      </p:cViewPr>
      <p:guideLst>
        <p:guide orient="horz" pos="3085"/>
        <p:guide orient="horz" pos="4156"/>
        <p:guide orient="horz" pos="809"/>
        <p:guide orient="horz" pos="1785"/>
        <p:guide pos="2490"/>
        <p:guide pos="5510"/>
        <p:guide pos="1131"/>
        <p:guide pos="393"/>
      </p:guideLst>
    </p:cSldViewPr>
  </p:slid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rhin\SG\SCPCI\DEPS\ACTIVITE\Z-OBSERVATOIRE%20EGALITE%20F-H\OBSERVATOIRE%202020\OBSERVATOIRE_DONNEES_2020_version%20d&#233;finitiv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hin\SG\SCPCI\DEPS\ACTIVITE\Z-OBSERVATOIRE%20EGALITE%20F-H\OBSERVATOIRE%202020\OBSERVATOIRE_DONNEES_2020_version%20d&#233;finitiv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harleene.eymard\AppData\Local\Microsoft\Windows\Temporary%20Internet%20Files\Content.Outlook\VM0CPG54\OBSERVATOIRE_DONNEES_2020_laur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'Tableau 71'!$A$5</c:f>
              <c:strCache>
                <c:ptCount val="1"/>
                <c:pt idx="0">
                  <c:v>Arts plastiques</c:v>
                </c:pt>
              </c:strCache>
            </c:strRef>
          </c:tx>
          <c:spPr>
            <a:ln w="28575" cap="rnd">
              <a:solidFill>
                <a:schemeClr val="accent6"/>
              </a:solidFill>
              <a:round/>
            </a:ln>
            <a:effectLst/>
          </c:spPr>
          <c:marker>
            <c:symbol val="none"/>
          </c:marker>
          <c:cat>
            <c:strRef>
              <c:f>'Tableau 71'!$B$4:$N$4</c:f>
              <c:strCache>
                <c:ptCount val="13"/>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strCache>
            </c:strRef>
          </c:cat>
          <c:val>
            <c:numRef>
              <c:f>'Tableau 71'!$B$5:$N$5</c:f>
              <c:numCache>
                <c:formatCode>0%</c:formatCode>
                <c:ptCount val="13"/>
                <c:pt idx="0">
                  <c:v>0.63</c:v>
                </c:pt>
                <c:pt idx="1">
                  <c:v>0.63</c:v>
                </c:pt>
                <c:pt idx="2">
                  <c:v>0.64</c:v>
                </c:pt>
                <c:pt idx="3">
                  <c:v>0.64</c:v>
                </c:pt>
                <c:pt idx="4">
                  <c:v>0.64</c:v>
                </c:pt>
                <c:pt idx="5">
                  <c:v>0.63</c:v>
                </c:pt>
                <c:pt idx="6">
                  <c:v>0.64</c:v>
                </c:pt>
                <c:pt idx="7">
                  <c:v>0.65</c:v>
                </c:pt>
                <c:pt idx="8">
                  <c:v>0.64</c:v>
                </c:pt>
                <c:pt idx="9">
                  <c:v>0.64</c:v>
                </c:pt>
                <c:pt idx="10">
                  <c:v>0.65</c:v>
                </c:pt>
                <c:pt idx="11">
                  <c:v>0.65501986276634161</c:v>
                </c:pt>
                <c:pt idx="12">
                  <c:v>0.66</c:v>
                </c:pt>
              </c:numCache>
            </c:numRef>
          </c:val>
          <c:smooth val="0"/>
          <c:extLst>
            <c:ext xmlns:c16="http://schemas.microsoft.com/office/drawing/2014/chart" uri="{C3380CC4-5D6E-409C-BE32-E72D297353CC}">
              <c16:uniqueId val="{00000000-041A-4D43-85CD-5283DE694AE3}"/>
            </c:ext>
          </c:extLst>
        </c:ser>
        <c:ser>
          <c:idx val="1"/>
          <c:order val="1"/>
          <c:tx>
            <c:strRef>
              <c:f>'Tableau 71'!$A$6</c:f>
              <c:strCache>
                <c:ptCount val="1"/>
                <c:pt idx="0">
                  <c:v>Architecture</c:v>
                </c:pt>
              </c:strCache>
            </c:strRef>
          </c:tx>
          <c:spPr>
            <a:ln w="28575" cap="rnd">
              <a:solidFill>
                <a:schemeClr val="accent5"/>
              </a:solidFill>
              <a:round/>
            </a:ln>
            <a:effectLst/>
          </c:spPr>
          <c:marker>
            <c:symbol val="none"/>
          </c:marker>
          <c:cat>
            <c:strRef>
              <c:f>'Tableau 71'!$B$4:$N$4</c:f>
              <c:strCache>
                <c:ptCount val="13"/>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strCache>
            </c:strRef>
          </c:cat>
          <c:val>
            <c:numRef>
              <c:f>'Tableau 71'!$B$6:$N$6</c:f>
              <c:numCache>
                <c:formatCode>0%</c:formatCode>
                <c:ptCount val="13"/>
                <c:pt idx="0">
                  <c:v>0.51</c:v>
                </c:pt>
                <c:pt idx="1">
                  <c:v>0.54</c:v>
                </c:pt>
                <c:pt idx="2">
                  <c:v>0.55000000000000004</c:v>
                </c:pt>
                <c:pt idx="3">
                  <c:v>0.55000000000000004</c:v>
                </c:pt>
                <c:pt idx="4">
                  <c:v>0.56000000000000005</c:v>
                </c:pt>
                <c:pt idx="5">
                  <c:v>0.56999999999999995</c:v>
                </c:pt>
                <c:pt idx="6">
                  <c:v>0.56000000000000005</c:v>
                </c:pt>
                <c:pt idx="7">
                  <c:v>0.56999999999999995</c:v>
                </c:pt>
                <c:pt idx="8">
                  <c:v>0.56999999999999995</c:v>
                </c:pt>
                <c:pt idx="9">
                  <c:v>0.56999999999999995</c:v>
                </c:pt>
                <c:pt idx="10">
                  <c:v>0.57999999999999996</c:v>
                </c:pt>
                <c:pt idx="11">
                  <c:v>0.58899999999999997</c:v>
                </c:pt>
                <c:pt idx="12">
                  <c:v>0.57999999999999996</c:v>
                </c:pt>
              </c:numCache>
            </c:numRef>
          </c:val>
          <c:smooth val="0"/>
          <c:extLst>
            <c:ext xmlns:c16="http://schemas.microsoft.com/office/drawing/2014/chart" uri="{C3380CC4-5D6E-409C-BE32-E72D297353CC}">
              <c16:uniqueId val="{00000001-041A-4D43-85CD-5283DE694AE3}"/>
            </c:ext>
          </c:extLst>
        </c:ser>
        <c:ser>
          <c:idx val="2"/>
          <c:order val="2"/>
          <c:tx>
            <c:strRef>
              <c:f>'Tableau 71'!$A$7</c:f>
              <c:strCache>
                <c:ptCount val="1"/>
                <c:pt idx="0">
                  <c:v>Spectacle vivant</c:v>
                </c:pt>
              </c:strCache>
            </c:strRef>
          </c:tx>
          <c:spPr>
            <a:ln w="28575" cap="rnd">
              <a:solidFill>
                <a:schemeClr val="accent4"/>
              </a:solidFill>
              <a:round/>
            </a:ln>
            <a:effectLst/>
          </c:spPr>
          <c:marker>
            <c:symbol val="none"/>
          </c:marker>
          <c:cat>
            <c:strRef>
              <c:f>'Tableau 71'!$B$4:$N$4</c:f>
              <c:strCache>
                <c:ptCount val="13"/>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strCache>
            </c:strRef>
          </c:cat>
          <c:val>
            <c:numRef>
              <c:f>'Tableau 71'!$B$7:$N$7</c:f>
              <c:numCache>
                <c:formatCode>0%</c:formatCode>
                <c:ptCount val="13"/>
                <c:pt idx="0">
                  <c:v>0.55000000000000004</c:v>
                </c:pt>
                <c:pt idx="1">
                  <c:v>0.53</c:v>
                </c:pt>
                <c:pt idx="2">
                  <c:v>0.53</c:v>
                </c:pt>
                <c:pt idx="3">
                  <c:v>0.53</c:v>
                </c:pt>
                <c:pt idx="4">
                  <c:v>0.53</c:v>
                </c:pt>
                <c:pt idx="5">
                  <c:v>0.56000000000000005</c:v>
                </c:pt>
                <c:pt idx="6">
                  <c:v>0.55000000000000004</c:v>
                </c:pt>
                <c:pt idx="7">
                  <c:v>0.49</c:v>
                </c:pt>
                <c:pt idx="8">
                  <c:v>0.52</c:v>
                </c:pt>
                <c:pt idx="9">
                  <c:v>0.5</c:v>
                </c:pt>
                <c:pt idx="10">
                  <c:v>0.48</c:v>
                </c:pt>
                <c:pt idx="11">
                  <c:v>0.46601146601146604</c:v>
                </c:pt>
                <c:pt idx="12">
                  <c:v>0.48</c:v>
                </c:pt>
              </c:numCache>
            </c:numRef>
          </c:val>
          <c:smooth val="0"/>
          <c:extLst>
            <c:ext xmlns:c16="http://schemas.microsoft.com/office/drawing/2014/chart" uri="{C3380CC4-5D6E-409C-BE32-E72D297353CC}">
              <c16:uniqueId val="{00000002-041A-4D43-85CD-5283DE694AE3}"/>
            </c:ext>
          </c:extLst>
        </c:ser>
        <c:ser>
          <c:idx val="4"/>
          <c:order val="3"/>
          <c:tx>
            <c:strRef>
              <c:f>'Tableau 71'!$A$9</c:f>
              <c:strCache>
                <c:ptCount val="1"/>
                <c:pt idx="0">
                  <c:v>Cinéma, audiovisuel</c:v>
                </c:pt>
              </c:strCache>
            </c:strRef>
          </c:tx>
          <c:spPr>
            <a:ln w="28575" cap="rnd">
              <a:solidFill>
                <a:schemeClr val="accent5">
                  <a:lumMod val="60000"/>
                </a:schemeClr>
              </a:solidFill>
              <a:round/>
            </a:ln>
            <a:effectLst/>
          </c:spPr>
          <c:marker>
            <c:symbol val="none"/>
          </c:marker>
          <c:cat>
            <c:strRef>
              <c:f>'Tableau 71'!$B$4:$N$4</c:f>
              <c:strCache>
                <c:ptCount val="13"/>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strCache>
            </c:strRef>
          </c:cat>
          <c:val>
            <c:numRef>
              <c:f>'Tableau 71'!$B$9:$N$9</c:f>
              <c:numCache>
                <c:formatCode>0%</c:formatCode>
                <c:ptCount val="13"/>
                <c:pt idx="0">
                  <c:v>0.43</c:v>
                </c:pt>
                <c:pt idx="1">
                  <c:v>0.48</c:v>
                </c:pt>
                <c:pt idx="2">
                  <c:v>0.5</c:v>
                </c:pt>
                <c:pt idx="3">
                  <c:v>0.51</c:v>
                </c:pt>
                <c:pt idx="4">
                  <c:v>0.54</c:v>
                </c:pt>
                <c:pt idx="5">
                  <c:v>0.54</c:v>
                </c:pt>
                <c:pt idx="6">
                  <c:v>0.56000000000000005</c:v>
                </c:pt>
                <c:pt idx="7">
                  <c:v>0.61</c:v>
                </c:pt>
                <c:pt idx="8">
                  <c:v>0.57999999999999996</c:v>
                </c:pt>
                <c:pt idx="9">
                  <c:v>0.55000000000000004</c:v>
                </c:pt>
                <c:pt idx="10">
                  <c:v>0.56000000000000005</c:v>
                </c:pt>
                <c:pt idx="11">
                  <c:v>0.50545454545454549</c:v>
                </c:pt>
                <c:pt idx="12">
                  <c:v>0.51</c:v>
                </c:pt>
              </c:numCache>
            </c:numRef>
          </c:val>
          <c:smooth val="0"/>
          <c:extLst>
            <c:ext xmlns:c16="http://schemas.microsoft.com/office/drawing/2014/chart" uri="{C3380CC4-5D6E-409C-BE32-E72D297353CC}">
              <c16:uniqueId val="{00000003-041A-4D43-85CD-5283DE694AE3}"/>
            </c:ext>
          </c:extLst>
        </c:ser>
        <c:ser>
          <c:idx val="3"/>
          <c:order val="4"/>
          <c:tx>
            <c:strRef>
              <c:f>'Tableau 71'!$A$10</c:f>
              <c:strCache>
                <c:ptCount val="1"/>
                <c:pt idx="0">
                  <c:v>Ensemble de l’enseignement supérieur Culture</c:v>
                </c:pt>
              </c:strCache>
            </c:strRef>
          </c:tx>
          <c:spPr>
            <a:ln w="19050" cap="rnd">
              <a:solidFill>
                <a:srgbClr val="7030A0"/>
              </a:solidFill>
              <a:prstDash val="sysDash"/>
              <a:round/>
            </a:ln>
            <a:effectLst/>
          </c:spPr>
          <c:marker>
            <c:symbol val="none"/>
          </c:marker>
          <c:val>
            <c:numRef>
              <c:f>'Tableau 71'!$B$10:$N$10</c:f>
              <c:numCache>
                <c:formatCode>0%</c:formatCode>
                <c:ptCount val="13"/>
                <c:pt idx="0">
                  <c:v>0.56000000000000005</c:v>
                </c:pt>
                <c:pt idx="1">
                  <c:v>0.57999999999999996</c:v>
                </c:pt>
                <c:pt idx="2">
                  <c:v>0.59</c:v>
                </c:pt>
                <c:pt idx="3">
                  <c:v>0.59</c:v>
                </c:pt>
                <c:pt idx="4">
                  <c:v>0.59</c:v>
                </c:pt>
                <c:pt idx="5">
                  <c:v>0.59</c:v>
                </c:pt>
                <c:pt idx="6">
                  <c:v>0.6</c:v>
                </c:pt>
                <c:pt idx="7">
                  <c:v>0.6</c:v>
                </c:pt>
                <c:pt idx="8">
                  <c:v>0.6</c:v>
                </c:pt>
                <c:pt idx="9">
                  <c:v>0.6</c:v>
                </c:pt>
                <c:pt idx="10">
                  <c:v>0.6</c:v>
                </c:pt>
                <c:pt idx="11">
                  <c:v>0.6072980017376195</c:v>
                </c:pt>
                <c:pt idx="12">
                  <c:v>0.6</c:v>
                </c:pt>
              </c:numCache>
            </c:numRef>
          </c:val>
          <c:smooth val="0"/>
          <c:extLst>
            <c:ext xmlns:c16="http://schemas.microsoft.com/office/drawing/2014/chart" uri="{C3380CC4-5D6E-409C-BE32-E72D297353CC}">
              <c16:uniqueId val="{00000004-041A-4D43-85CD-5283DE694AE3}"/>
            </c:ext>
          </c:extLst>
        </c:ser>
        <c:dLbls>
          <c:showLegendKey val="0"/>
          <c:showVal val="0"/>
          <c:showCatName val="0"/>
          <c:showSerName val="0"/>
          <c:showPercent val="0"/>
          <c:showBubbleSize val="0"/>
        </c:dLbls>
        <c:smooth val="0"/>
        <c:axId val="322121160"/>
        <c:axId val="322120832"/>
      </c:lineChart>
      <c:catAx>
        <c:axId val="322121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322120832"/>
        <c:crosses val="autoZero"/>
        <c:auto val="1"/>
        <c:lblAlgn val="ctr"/>
        <c:lblOffset val="100"/>
        <c:noMultiLvlLbl val="0"/>
      </c:catAx>
      <c:valAx>
        <c:axId val="322120832"/>
        <c:scaling>
          <c:orientation val="minMax"/>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part des femmes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22121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Part des femmes dans les métiers du jeu-vidéo</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'Tableau 46'!$A$3:$A$8</c:f>
              <c:strCache>
                <c:ptCount val="6"/>
                <c:pt idx="0">
                  <c:v>Studios de développement</c:v>
                </c:pt>
                <c:pt idx="1">
                  <c:v>Image</c:v>
                </c:pt>
                <c:pt idx="2">
                  <c:v>Edition et support</c:v>
                </c:pt>
                <c:pt idx="3">
                  <c:v>Management</c:v>
                </c:pt>
                <c:pt idx="4">
                  <c:v>Design</c:v>
                </c:pt>
                <c:pt idx="5">
                  <c:v>Technologie</c:v>
                </c:pt>
              </c:strCache>
            </c:strRef>
          </c:cat>
          <c:val>
            <c:numRef>
              <c:f>'Tableau 46'!$B$3:$B$8</c:f>
              <c:numCache>
                <c:formatCode>0%</c:formatCode>
                <c:ptCount val="6"/>
                <c:pt idx="0">
                  <c:v>0.14000000000000001</c:v>
                </c:pt>
                <c:pt idx="1">
                  <c:v>0.15</c:v>
                </c:pt>
                <c:pt idx="2">
                  <c:v>0.14000000000000001</c:v>
                </c:pt>
                <c:pt idx="3">
                  <c:v>0.11</c:v>
                </c:pt>
                <c:pt idx="4">
                  <c:v>0.06</c:v>
                </c:pt>
                <c:pt idx="5">
                  <c:v>0.06</c:v>
                </c:pt>
              </c:numCache>
            </c:numRef>
          </c:val>
          <c:extLst>
            <c:ext xmlns:c16="http://schemas.microsoft.com/office/drawing/2014/chart" uri="{C3380CC4-5D6E-409C-BE32-E72D297353CC}">
              <c16:uniqueId val="{00000000-3A07-4E56-A8AB-0C10A732CB76}"/>
            </c:ext>
          </c:extLst>
        </c:ser>
        <c:dLbls>
          <c:showLegendKey val="0"/>
          <c:showVal val="0"/>
          <c:showCatName val="0"/>
          <c:showSerName val="0"/>
          <c:showPercent val="0"/>
          <c:showBubbleSize val="0"/>
        </c:dLbls>
        <c:gapWidth val="182"/>
        <c:axId val="417210144"/>
        <c:axId val="417211784"/>
      </c:barChart>
      <c:catAx>
        <c:axId val="417210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17211784"/>
        <c:crosses val="autoZero"/>
        <c:auto val="1"/>
        <c:lblAlgn val="ctr"/>
        <c:lblOffset val="100"/>
        <c:noMultiLvlLbl val="0"/>
      </c:catAx>
      <c:valAx>
        <c:axId val="4172117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417210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[OBSERVATOIRE_DONNEES_2020_laure.xlsx]Photo!$B$2</c:f>
              <c:strCache>
                <c:ptCount val="1"/>
                <c:pt idx="0">
                  <c:v>Hommes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[OBSERVATOIRE_DONNEES_2020_laure.xlsx]Photo!$A$3:$A$5</c:f>
              <c:strCache>
                <c:ptCount val="3"/>
                <c:pt idx="0">
                  <c:v>Photographes</c:v>
                </c:pt>
                <c:pt idx="1">
                  <c:v>Photographes de plus de 40 ans</c:v>
                </c:pt>
                <c:pt idx="2">
                  <c:v>Photographes de moins de 40 ans</c:v>
                </c:pt>
              </c:strCache>
            </c:strRef>
          </c:cat>
          <c:val>
            <c:numRef>
              <c:f>[OBSERVATOIRE_DONNEES_2020_laure.xlsx]Photo!$B$3:$B$5</c:f>
              <c:numCache>
                <c:formatCode>_-* #\ ##0_-;\-* #\ ##0_-;_-* "-"??_-;_-@_-</c:formatCode>
                <c:ptCount val="3"/>
                <c:pt idx="0">
                  <c:v>15690</c:v>
                </c:pt>
                <c:pt idx="1">
                  <c:v>11700</c:v>
                </c:pt>
                <c:pt idx="2">
                  <c:v>3990</c:v>
                </c:pt>
              </c:numCache>
            </c:numRef>
          </c:val>
          <c:extLst>
            <c:ext xmlns:c16="http://schemas.microsoft.com/office/drawing/2014/chart" uri="{C3380CC4-5D6E-409C-BE32-E72D297353CC}">
              <c16:uniqueId val="{00000000-1B87-425F-B577-52B580D8AFE4}"/>
            </c:ext>
          </c:extLst>
        </c:ser>
        <c:ser>
          <c:idx val="1"/>
          <c:order val="1"/>
          <c:tx>
            <c:strRef>
              <c:f>[OBSERVATOIRE_DONNEES_2020_laure.xlsx]Photo!$C$2</c:f>
              <c:strCache>
                <c:ptCount val="1"/>
                <c:pt idx="0">
                  <c:v>Femmes</c:v>
                </c:pt>
              </c:strCache>
            </c:strRef>
          </c:tx>
          <c:spPr>
            <a:solidFill>
              <a:schemeClr val="accent6">
                <a:lumMod val="60000"/>
                <a:lumOff val="40000"/>
              </a:schemeClr>
            </a:solidFill>
            <a:ln>
              <a:noFill/>
            </a:ln>
            <a:effectLst/>
          </c:spPr>
          <c:invertIfNegative val="0"/>
          <c:dLbls>
            <c:dLbl>
              <c:idx val="1"/>
              <c:layout>
                <c:manualLayout>
                  <c:x val="5.8615628095685223E-3"/>
                  <c:y val="-3.57744161094168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B87-425F-B577-52B580D8AF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[OBSERVATOIRE_DONNEES_2020_laure.xlsx]Photo!$A$3:$A$5</c:f>
              <c:strCache>
                <c:ptCount val="3"/>
                <c:pt idx="0">
                  <c:v>Photographes</c:v>
                </c:pt>
                <c:pt idx="1">
                  <c:v>Photographes de plus de 40 ans</c:v>
                </c:pt>
                <c:pt idx="2">
                  <c:v>Photographes de moins de 40 ans</c:v>
                </c:pt>
              </c:strCache>
            </c:strRef>
          </c:cat>
          <c:val>
            <c:numRef>
              <c:f>[OBSERVATOIRE_DONNEES_2020_laure.xlsx]Photo!$C$3:$C$5</c:f>
              <c:numCache>
                <c:formatCode>_-* #\ ##0_-;\-* #\ ##0_-;_-* "-"??_-;_-@_-</c:formatCode>
                <c:ptCount val="3"/>
                <c:pt idx="0">
                  <c:v>6780</c:v>
                </c:pt>
                <c:pt idx="1">
                  <c:v>2270</c:v>
                </c:pt>
                <c:pt idx="2">
                  <c:v>4510</c:v>
                </c:pt>
              </c:numCache>
            </c:numRef>
          </c:val>
          <c:extLst>
            <c:ext xmlns:c16="http://schemas.microsoft.com/office/drawing/2014/chart" uri="{C3380CC4-5D6E-409C-BE32-E72D297353CC}">
              <c16:uniqueId val="{00000001-1B87-425F-B577-52B580D8AFE4}"/>
            </c:ext>
          </c:extLst>
        </c:ser>
        <c:dLbls>
          <c:showLegendKey val="0"/>
          <c:showVal val="0"/>
          <c:showCatName val="0"/>
          <c:showSerName val="0"/>
          <c:showPercent val="0"/>
          <c:showBubbleSize val="0"/>
        </c:dLbls>
        <c:gapWidth val="150"/>
        <c:overlap val="100"/>
        <c:axId val="290576704"/>
        <c:axId val="290575720"/>
      </c:barChart>
      <c:catAx>
        <c:axId val="29057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Light" panose="020F0302020204030204" pitchFamily="34" charset="0"/>
                <a:ea typeface="+mn-ea"/>
                <a:cs typeface="+mn-cs"/>
              </a:defRPr>
            </a:pPr>
            <a:endParaRPr lang="fr-FR"/>
          </a:p>
        </c:txPr>
        <c:crossAx val="290575720"/>
        <c:crosses val="autoZero"/>
        <c:auto val="1"/>
        <c:lblAlgn val="ctr"/>
        <c:lblOffset val="100"/>
        <c:noMultiLvlLbl val="0"/>
      </c:catAx>
      <c:valAx>
        <c:axId val="290575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0576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fr-FR" sz="1800" dirty="0" smtClean="0"/>
              <a:t>PART </a:t>
            </a:r>
            <a:r>
              <a:rPr lang="fr-FR" sz="1800" dirty="0"/>
              <a:t>de femmes à la TV aux heures de forte audience</a:t>
            </a:r>
          </a:p>
        </c:rich>
      </c:tx>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2018</c:v>
                </c:pt>
              </c:strCache>
            </c:strRef>
          </c:tx>
          <c:spPr>
            <a:solidFill>
              <a:schemeClr val="accent1">
                <a:lumMod val="5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Feuil1!$A$2:$A$3</c:f>
              <c:strCache>
                <c:ptCount val="2"/>
                <c:pt idx="0">
                  <c:v>18h-20h</c:v>
                </c:pt>
                <c:pt idx="1">
                  <c:v>21h-23h</c:v>
                </c:pt>
              </c:strCache>
            </c:strRef>
          </c:cat>
          <c:val>
            <c:numRef>
              <c:f>Feuil1!$B$2:$B$3</c:f>
              <c:numCache>
                <c:formatCode>0%</c:formatCode>
                <c:ptCount val="2"/>
                <c:pt idx="0">
                  <c:v>0.39</c:v>
                </c:pt>
                <c:pt idx="1">
                  <c:v>0.28999999999999998</c:v>
                </c:pt>
              </c:numCache>
            </c:numRef>
          </c:val>
          <c:extLst>
            <c:ext xmlns:c16="http://schemas.microsoft.com/office/drawing/2014/chart" uri="{C3380CC4-5D6E-409C-BE32-E72D297353CC}">
              <c16:uniqueId val="{00000000-8E72-456A-9EDE-682BD2C02E2F}"/>
            </c:ext>
          </c:extLst>
        </c:ser>
        <c:ser>
          <c:idx val="1"/>
          <c:order val="1"/>
          <c:tx>
            <c:strRef>
              <c:f>Feuil1!$C$1</c:f>
              <c:strCache>
                <c:ptCount val="1"/>
                <c:pt idx="0">
                  <c:v>2017</c:v>
                </c:pt>
              </c:strCache>
            </c:strRef>
          </c:tx>
          <c:spPr>
            <a:solidFill>
              <a:schemeClr val="accent5">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Feuil1!$A$2:$A$3</c:f>
              <c:strCache>
                <c:ptCount val="2"/>
                <c:pt idx="0">
                  <c:v>18h-20h</c:v>
                </c:pt>
                <c:pt idx="1">
                  <c:v>21h-23h</c:v>
                </c:pt>
              </c:strCache>
            </c:strRef>
          </c:cat>
          <c:val>
            <c:numRef>
              <c:f>Feuil1!$C$2:$C$3</c:f>
              <c:numCache>
                <c:formatCode>0%</c:formatCode>
                <c:ptCount val="2"/>
                <c:pt idx="0">
                  <c:v>0.28999999999999998</c:v>
                </c:pt>
                <c:pt idx="1">
                  <c:v>0.28999999999999998</c:v>
                </c:pt>
              </c:numCache>
            </c:numRef>
          </c:val>
          <c:extLst>
            <c:ext xmlns:c16="http://schemas.microsoft.com/office/drawing/2014/chart" uri="{C3380CC4-5D6E-409C-BE32-E72D297353CC}">
              <c16:uniqueId val="{00000001-8E72-456A-9EDE-682BD2C02E2F}"/>
            </c:ext>
          </c:extLst>
        </c:ser>
        <c:ser>
          <c:idx val="2"/>
          <c:order val="2"/>
          <c:tx>
            <c:strRef>
              <c:f>Feuil1!$D$1</c:f>
              <c:strCache>
                <c:ptCount val="1"/>
                <c:pt idx="0">
                  <c:v>2016</c:v>
                </c:pt>
              </c:strCache>
            </c:strRef>
          </c:tx>
          <c:spPr>
            <a:solidFill>
              <a:schemeClr val="accent3">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Feuil1!$A$2:$A$3</c:f>
              <c:strCache>
                <c:ptCount val="2"/>
                <c:pt idx="0">
                  <c:v>18h-20h</c:v>
                </c:pt>
                <c:pt idx="1">
                  <c:v>21h-23h</c:v>
                </c:pt>
              </c:strCache>
            </c:strRef>
          </c:cat>
          <c:val>
            <c:numRef>
              <c:f>Feuil1!$D$2:$D$3</c:f>
              <c:numCache>
                <c:formatCode>0%</c:formatCode>
                <c:ptCount val="2"/>
                <c:pt idx="0">
                  <c:v>0.25</c:v>
                </c:pt>
                <c:pt idx="1">
                  <c:v>0.33</c:v>
                </c:pt>
              </c:numCache>
            </c:numRef>
          </c:val>
          <c:extLst>
            <c:ext xmlns:c16="http://schemas.microsoft.com/office/drawing/2014/chart" uri="{C3380CC4-5D6E-409C-BE32-E72D297353CC}">
              <c16:uniqueId val="{00000002-8E72-456A-9EDE-682BD2C02E2F}"/>
            </c:ext>
          </c:extLst>
        </c:ser>
        <c:dLbls>
          <c:dLblPos val="outEnd"/>
          <c:showLegendKey val="0"/>
          <c:showVal val="1"/>
          <c:showCatName val="0"/>
          <c:showSerName val="0"/>
          <c:showPercent val="0"/>
          <c:showBubbleSize val="0"/>
        </c:dLbls>
        <c:gapWidth val="444"/>
        <c:overlap val="-90"/>
        <c:axId val="290702272"/>
        <c:axId val="290701944"/>
      </c:barChart>
      <c:catAx>
        <c:axId val="290702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r-FR"/>
          </a:p>
        </c:txPr>
        <c:crossAx val="290701944"/>
        <c:crosses val="autoZero"/>
        <c:auto val="1"/>
        <c:lblAlgn val="ctr"/>
        <c:lblOffset val="100"/>
        <c:noMultiLvlLbl val="0"/>
      </c:catAx>
      <c:valAx>
        <c:axId val="290701944"/>
        <c:scaling>
          <c:orientation val="minMax"/>
        </c:scaling>
        <c:delete val="1"/>
        <c:axPos val="l"/>
        <c:numFmt formatCode="0%" sourceLinked="1"/>
        <c:majorTickMark val="none"/>
        <c:minorTickMark val="none"/>
        <c:tickLblPos val="nextTo"/>
        <c:crossAx val="2907022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fr-FR" sz="1800" dirty="0" smtClean="0"/>
              <a:t>PART </a:t>
            </a:r>
            <a:r>
              <a:rPr lang="fr-FR" sz="1800" dirty="0"/>
              <a:t>de femmes à la </a:t>
            </a:r>
            <a:r>
              <a:rPr lang="fr-FR" sz="1800" dirty="0" smtClean="0"/>
              <a:t>RADIO </a:t>
            </a:r>
            <a:r>
              <a:rPr lang="fr-FR" sz="1800" dirty="0"/>
              <a:t>aux heures de forte audience</a:t>
            </a:r>
          </a:p>
        </c:rich>
      </c:tx>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2.4491657846806347E-2"/>
          <c:y val="0.3042532402433285"/>
          <c:w val="0.95101668430638731"/>
          <c:h val="0.6312399255080734"/>
        </c:manualLayout>
      </c:layout>
      <c:barChart>
        <c:barDir val="col"/>
        <c:grouping val="clustered"/>
        <c:varyColors val="0"/>
        <c:ser>
          <c:idx val="0"/>
          <c:order val="0"/>
          <c:tx>
            <c:strRef>
              <c:f>Feuil1!$B$1</c:f>
              <c:strCache>
                <c:ptCount val="1"/>
                <c:pt idx="0">
                  <c:v>2018</c:v>
                </c:pt>
              </c:strCache>
            </c:strRef>
          </c:tx>
          <c:spPr>
            <a:solidFill>
              <a:schemeClr val="accent1">
                <a:lumMod val="5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Feuil1!$A$2</c:f>
              <c:strCache>
                <c:ptCount val="1"/>
                <c:pt idx="0">
                  <c:v>6h-9h</c:v>
                </c:pt>
              </c:strCache>
            </c:strRef>
          </c:cat>
          <c:val>
            <c:numRef>
              <c:f>Feuil1!$B$2</c:f>
              <c:numCache>
                <c:formatCode>0%</c:formatCode>
                <c:ptCount val="1"/>
                <c:pt idx="0">
                  <c:v>0.39</c:v>
                </c:pt>
              </c:numCache>
            </c:numRef>
          </c:val>
          <c:extLst>
            <c:ext xmlns:c16="http://schemas.microsoft.com/office/drawing/2014/chart" uri="{C3380CC4-5D6E-409C-BE32-E72D297353CC}">
              <c16:uniqueId val="{00000000-4FA5-4D44-BF72-046FC04BE775}"/>
            </c:ext>
          </c:extLst>
        </c:ser>
        <c:ser>
          <c:idx val="1"/>
          <c:order val="1"/>
          <c:tx>
            <c:strRef>
              <c:f>Feuil1!$C$1</c:f>
              <c:strCache>
                <c:ptCount val="1"/>
                <c:pt idx="0">
                  <c:v>2017</c:v>
                </c:pt>
              </c:strCache>
            </c:strRef>
          </c:tx>
          <c:spPr>
            <a:solidFill>
              <a:schemeClr val="accent5">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Feuil1!$A$2</c:f>
              <c:strCache>
                <c:ptCount val="1"/>
                <c:pt idx="0">
                  <c:v>6h-9h</c:v>
                </c:pt>
              </c:strCache>
            </c:strRef>
          </c:cat>
          <c:val>
            <c:numRef>
              <c:f>Feuil1!$C$2</c:f>
              <c:numCache>
                <c:formatCode>0%</c:formatCode>
                <c:ptCount val="1"/>
                <c:pt idx="0">
                  <c:v>0.44</c:v>
                </c:pt>
              </c:numCache>
            </c:numRef>
          </c:val>
          <c:extLst>
            <c:ext xmlns:c16="http://schemas.microsoft.com/office/drawing/2014/chart" uri="{C3380CC4-5D6E-409C-BE32-E72D297353CC}">
              <c16:uniqueId val="{00000001-4FA5-4D44-BF72-046FC04BE775}"/>
            </c:ext>
          </c:extLst>
        </c:ser>
        <c:ser>
          <c:idx val="2"/>
          <c:order val="2"/>
          <c:tx>
            <c:strRef>
              <c:f>Feuil1!$D$1</c:f>
              <c:strCache>
                <c:ptCount val="1"/>
                <c:pt idx="0">
                  <c:v>2016</c:v>
                </c:pt>
              </c:strCache>
            </c:strRef>
          </c:tx>
          <c:spPr>
            <a:solidFill>
              <a:schemeClr val="accent3">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Feuil1!$A$2</c:f>
              <c:strCache>
                <c:ptCount val="1"/>
                <c:pt idx="0">
                  <c:v>6h-9h</c:v>
                </c:pt>
              </c:strCache>
            </c:strRef>
          </c:cat>
          <c:val>
            <c:numRef>
              <c:f>Feuil1!$D$2</c:f>
              <c:numCache>
                <c:formatCode>0%</c:formatCode>
                <c:ptCount val="1"/>
                <c:pt idx="0">
                  <c:v>0.35</c:v>
                </c:pt>
              </c:numCache>
            </c:numRef>
          </c:val>
          <c:extLst>
            <c:ext xmlns:c16="http://schemas.microsoft.com/office/drawing/2014/chart" uri="{C3380CC4-5D6E-409C-BE32-E72D297353CC}">
              <c16:uniqueId val="{00000002-4FA5-4D44-BF72-046FC04BE775}"/>
            </c:ext>
          </c:extLst>
        </c:ser>
        <c:dLbls>
          <c:dLblPos val="outEnd"/>
          <c:showLegendKey val="0"/>
          <c:showVal val="1"/>
          <c:showCatName val="0"/>
          <c:showSerName val="0"/>
          <c:showPercent val="0"/>
          <c:showBubbleSize val="0"/>
        </c:dLbls>
        <c:gapWidth val="444"/>
        <c:overlap val="-90"/>
        <c:axId val="403238264"/>
        <c:axId val="403237936"/>
      </c:barChart>
      <c:catAx>
        <c:axId val="403238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r-FR"/>
          </a:p>
        </c:txPr>
        <c:crossAx val="403237936"/>
        <c:crosses val="autoZero"/>
        <c:auto val="1"/>
        <c:lblAlgn val="ctr"/>
        <c:lblOffset val="100"/>
        <c:noMultiLvlLbl val="0"/>
      </c:catAx>
      <c:valAx>
        <c:axId val="403237936"/>
        <c:scaling>
          <c:orientation val="minMax"/>
        </c:scaling>
        <c:delete val="1"/>
        <c:axPos val="l"/>
        <c:numFmt formatCode="0%" sourceLinked="1"/>
        <c:majorTickMark val="none"/>
        <c:minorTickMark val="none"/>
        <c:tickLblPos val="nextTo"/>
        <c:crossAx val="40323826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smtClean="0"/>
              <a:t>Chaînes</a:t>
            </a:r>
            <a:r>
              <a:rPr lang="fr-FR" baseline="0" dirty="0" smtClean="0"/>
              <a:t> publiques</a:t>
            </a:r>
            <a:endParaRPr lang="fr-FR"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2018</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Présentatrices</c:v>
                </c:pt>
                <c:pt idx="1">
                  <c:v>Expertes</c:v>
                </c:pt>
                <c:pt idx="2">
                  <c:v>Journalistes</c:v>
                </c:pt>
              </c:strCache>
            </c:strRef>
          </c:cat>
          <c:val>
            <c:numRef>
              <c:f>Feuil1!$B$2:$B$4</c:f>
              <c:numCache>
                <c:formatCode>0%</c:formatCode>
                <c:ptCount val="3"/>
                <c:pt idx="0">
                  <c:v>0.5</c:v>
                </c:pt>
                <c:pt idx="1">
                  <c:v>0.46</c:v>
                </c:pt>
                <c:pt idx="2">
                  <c:v>0.43</c:v>
                </c:pt>
              </c:numCache>
            </c:numRef>
          </c:val>
          <c:extLst>
            <c:ext xmlns:c16="http://schemas.microsoft.com/office/drawing/2014/chart" uri="{C3380CC4-5D6E-409C-BE32-E72D297353CC}">
              <c16:uniqueId val="{00000000-87A9-41F4-8EBF-49BA10B127F3}"/>
            </c:ext>
          </c:extLst>
        </c:ser>
        <c:ser>
          <c:idx val="1"/>
          <c:order val="1"/>
          <c:tx>
            <c:strRef>
              <c:f>Feuil1!$C$1</c:f>
              <c:strCache>
                <c:ptCount val="1"/>
                <c:pt idx="0">
                  <c:v>2017</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Présentatrices</c:v>
                </c:pt>
                <c:pt idx="1">
                  <c:v>Expertes</c:v>
                </c:pt>
                <c:pt idx="2">
                  <c:v>Journalistes</c:v>
                </c:pt>
              </c:strCache>
            </c:strRef>
          </c:cat>
          <c:val>
            <c:numRef>
              <c:f>Feuil1!$C$2:$C$4</c:f>
              <c:numCache>
                <c:formatCode>0%</c:formatCode>
                <c:ptCount val="3"/>
                <c:pt idx="0">
                  <c:v>0.63</c:v>
                </c:pt>
                <c:pt idx="1">
                  <c:v>0.42</c:v>
                </c:pt>
                <c:pt idx="2">
                  <c:v>0.23</c:v>
                </c:pt>
              </c:numCache>
            </c:numRef>
          </c:val>
          <c:extLst>
            <c:ext xmlns:c16="http://schemas.microsoft.com/office/drawing/2014/chart" uri="{C3380CC4-5D6E-409C-BE32-E72D297353CC}">
              <c16:uniqueId val="{00000001-87A9-41F4-8EBF-49BA10B127F3}"/>
            </c:ext>
          </c:extLst>
        </c:ser>
        <c:ser>
          <c:idx val="2"/>
          <c:order val="2"/>
          <c:tx>
            <c:strRef>
              <c:f>Feuil1!$D$1</c:f>
              <c:strCache>
                <c:ptCount val="1"/>
                <c:pt idx="0">
                  <c:v>2016</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Présentatrices</c:v>
                </c:pt>
                <c:pt idx="1">
                  <c:v>Expertes</c:v>
                </c:pt>
                <c:pt idx="2">
                  <c:v>Journalistes</c:v>
                </c:pt>
              </c:strCache>
            </c:strRef>
          </c:cat>
          <c:val>
            <c:numRef>
              <c:f>Feuil1!$D$2:$D$4</c:f>
              <c:numCache>
                <c:formatCode>0%</c:formatCode>
                <c:ptCount val="3"/>
                <c:pt idx="0">
                  <c:v>0.48</c:v>
                </c:pt>
                <c:pt idx="1">
                  <c:v>0.37</c:v>
                </c:pt>
                <c:pt idx="2">
                  <c:v>0.43</c:v>
                </c:pt>
              </c:numCache>
            </c:numRef>
          </c:val>
          <c:extLst>
            <c:ext xmlns:c16="http://schemas.microsoft.com/office/drawing/2014/chart" uri="{C3380CC4-5D6E-409C-BE32-E72D297353CC}">
              <c16:uniqueId val="{00000002-87A9-41F4-8EBF-49BA10B127F3}"/>
            </c:ext>
          </c:extLst>
        </c:ser>
        <c:dLbls>
          <c:showLegendKey val="0"/>
          <c:showVal val="0"/>
          <c:showCatName val="0"/>
          <c:showSerName val="0"/>
          <c:showPercent val="0"/>
          <c:showBubbleSize val="0"/>
        </c:dLbls>
        <c:gapWidth val="182"/>
        <c:axId val="262963600"/>
        <c:axId val="262966224"/>
      </c:barChart>
      <c:catAx>
        <c:axId val="26296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262966224"/>
        <c:crosses val="autoZero"/>
        <c:auto val="1"/>
        <c:lblAlgn val="ctr"/>
        <c:lblOffset val="100"/>
        <c:noMultiLvlLbl val="0"/>
      </c:catAx>
      <c:valAx>
        <c:axId val="262966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62963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smtClean="0"/>
              <a:t>Chaînes</a:t>
            </a:r>
            <a:r>
              <a:rPr lang="fr-FR" baseline="0" dirty="0" smtClean="0"/>
              <a:t> privées</a:t>
            </a:r>
            <a:endParaRPr lang="fr-FR"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2018</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Présentatrices</c:v>
                </c:pt>
                <c:pt idx="1">
                  <c:v>Expertes</c:v>
                </c:pt>
                <c:pt idx="2">
                  <c:v>Journalistes</c:v>
                </c:pt>
              </c:strCache>
            </c:strRef>
          </c:cat>
          <c:val>
            <c:numRef>
              <c:f>Feuil1!$B$2:$B$4</c:f>
              <c:numCache>
                <c:formatCode>0%</c:formatCode>
                <c:ptCount val="3"/>
                <c:pt idx="0">
                  <c:v>0.45</c:v>
                </c:pt>
                <c:pt idx="1">
                  <c:v>0.35</c:v>
                </c:pt>
                <c:pt idx="2">
                  <c:v>0.47</c:v>
                </c:pt>
              </c:numCache>
            </c:numRef>
          </c:val>
          <c:extLst>
            <c:ext xmlns:c16="http://schemas.microsoft.com/office/drawing/2014/chart" uri="{C3380CC4-5D6E-409C-BE32-E72D297353CC}">
              <c16:uniqueId val="{00000000-D866-4F11-BF1C-8353ABFC22C7}"/>
            </c:ext>
          </c:extLst>
        </c:ser>
        <c:ser>
          <c:idx val="1"/>
          <c:order val="1"/>
          <c:tx>
            <c:strRef>
              <c:f>Feuil1!$C$1</c:f>
              <c:strCache>
                <c:ptCount val="1"/>
                <c:pt idx="0">
                  <c:v>2017</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Présentatrices</c:v>
                </c:pt>
                <c:pt idx="1">
                  <c:v>Expertes</c:v>
                </c:pt>
                <c:pt idx="2">
                  <c:v>Journalistes</c:v>
                </c:pt>
              </c:strCache>
            </c:strRef>
          </c:cat>
          <c:val>
            <c:numRef>
              <c:f>Feuil1!$C$2:$C$4</c:f>
              <c:numCache>
                <c:formatCode>0%</c:formatCode>
                <c:ptCount val="3"/>
                <c:pt idx="0">
                  <c:v>0.48</c:v>
                </c:pt>
                <c:pt idx="1">
                  <c:v>0.27</c:v>
                </c:pt>
                <c:pt idx="2">
                  <c:v>0.38</c:v>
                </c:pt>
              </c:numCache>
            </c:numRef>
          </c:val>
          <c:extLst>
            <c:ext xmlns:c16="http://schemas.microsoft.com/office/drawing/2014/chart" uri="{C3380CC4-5D6E-409C-BE32-E72D297353CC}">
              <c16:uniqueId val="{00000001-D866-4F11-BF1C-8353ABFC22C7}"/>
            </c:ext>
          </c:extLst>
        </c:ser>
        <c:ser>
          <c:idx val="2"/>
          <c:order val="2"/>
          <c:tx>
            <c:strRef>
              <c:f>Feuil1!$D$1</c:f>
              <c:strCache>
                <c:ptCount val="1"/>
                <c:pt idx="0">
                  <c:v>2016</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Présentatrices</c:v>
                </c:pt>
                <c:pt idx="1">
                  <c:v>Expertes</c:v>
                </c:pt>
                <c:pt idx="2">
                  <c:v>Journalistes</c:v>
                </c:pt>
              </c:strCache>
            </c:strRef>
          </c:cat>
          <c:val>
            <c:numRef>
              <c:f>Feuil1!$D$2:$D$4</c:f>
              <c:numCache>
                <c:formatCode>0%</c:formatCode>
                <c:ptCount val="3"/>
                <c:pt idx="0">
                  <c:v>0.42</c:v>
                </c:pt>
                <c:pt idx="1">
                  <c:v>0.21</c:v>
                </c:pt>
                <c:pt idx="2">
                  <c:v>0.39</c:v>
                </c:pt>
              </c:numCache>
            </c:numRef>
          </c:val>
          <c:extLst>
            <c:ext xmlns:c16="http://schemas.microsoft.com/office/drawing/2014/chart" uri="{C3380CC4-5D6E-409C-BE32-E72D297353CC}">
              <c16:uniqueId val="{00000002-D866-4F11-BF1C-8353ABFC22C7}"/>
            </c:ext>
          </c:extLst>
        </c:ser>
        <c:dLbls>
          <c:showLegendKey val="0"/>
          <c:showVal val="0"/>
          <c:showCatName val="0"/>
          <c:showSerName val="0"/>
          <c:showPercent val="0"/>
          <c:showBubbleSize val="0"/>
        </c:dLbls>
        <c:gapWidth val="182"/>
        <c:axId val="262963600"/>
        <c:axId val="262966224"/>
      </c:barChart>
      <c:catAx>
        <c:axId val="26296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262966224"/>
        <c:crosses val="autoZero"/>
        <c:auto val="1"/>
        <c:lblAlgn val="ctr"/>
        <c:lblOffset val="100"/>
        <c:noMultiLvlLbl val="0"/>
      </c:catAx>
      <c:valAx>
        <c:axId val="262966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62963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b="1" dirty="0" smtClean="0">
                <a:solidFill>
                  <a:schemeClr val="accent1">
                    <a:lumMod val="75000"/>
                  </a:schemeClr>
                </a:solidFill>
              </a:rPr>
              <a:t>Chaînes</a:t>
            </a:r>
            <a:r>
              <a:rPr lang="fr-FR" b="1" baseline="0" dirty="0" smtClean="0">
                <a:solidFill>
                  <a:schemeClr val="accent1">
                    <a:lumMod val="75000"/>
                  </a:schemeClr>
                </a:solidFill>
              </a:rPr>
              <a:t> publiques</a:t>
            </a:r>
            <a:endParaRPr lang="fr-FR" b="1" dirty="0">
              <a:solidFill>
                <a:schemeClr val="accent1">
                  <a:lumMod val="7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2018</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3"/>
                <c:pt idx="0">
                  <c:v>Présentatrices</c:v>
                </c:pt>
                <c:pt idx="1">
                  <c:v> Expertes</c:v>
                </c:pt>
                <c:pt idx="2">
                  <c:v>Journalistes</c:v>
                </c:pt>
              </c:strCache>
            </c:strRef>
          </c:cat>
          <c:val>
            <c:numRef>
              <c:f>Feuil1!$B$2:$B$5</c:f>
              <c:numCache>
                <c:formatCode>0%</c:formatCode>
                <c:ptCount val="4"/>
                <c:pt idx="0">
                  <c:v>0.43</c:v>
                </c:pt>
                <c:pt idx="1">
                  <c:v>0.37</c:v>
                </c:pt>
                <c:pt idx="2">
                  <c:v>0.43</c:v>
                </c:pt>
              </c:numCache>
            </c:numRef>
          </c:val>
          <c:extLst>
            <c:ext xmlns:c16="http://schemas.microsoft.com/office/drawing/2014/chart" uri="{C3380CC4-5D6E-409C-BE32-E72D297353CC}">
              <c16:uniqueId val="{00000000-5F79-424C-8B84-B9461BC1AD74}"/>
            </c:ext>
          </c:extLst>
        </c:ser>
        <c:ser>
          <c:idx val="1"/>
          <c:order val="1"/>
          <c:tx>
            <c:strRef>
              <c:f>Feuil1!$C$1</c:f>
              <c:strCache>
                <c:ptCount val="1"/>
                <c:pt idx="0">
                  <c:v>2017</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3"/>
                <c:pt idx="0">
                  <c:v>Présentatrices</c:v>
                </c:pt>
                <c:pt idx="1">
                  <c:v> Expertes</c:v>
                </c:pt>
                <c:pt idx="2">
                  <c:v>Journalistes</c:v>
                </c:pt>
              </c:strCache>
            </c:strRef>
          </c:cat>
          <c:val>
            <c:numRef>
              <c:f>Feuil1!$C$2:$C$5</c:f>
              <c:numCache>
                <c:formatCode>0%</c:formatCode>
                <c:ptCount val="4"/>
                <c:pt idx="0">
                  <c:v>0.39</c:v>
                </c:pt>
                <c:pt idx="1">
                  <c:v>0.31</c:v>
                </c:pt>
                <c:pt idx="2">
                  <c:v>0.46</c:v>
                </c:pt>
              </c:numCache>
            </c:numRef>
          </c:val>
          <c:extLst>
            <c:ext xmlns:c16="http://schemas.microsoft.com/office/drawing/2014/chart" uri="{C3380CC4-5D6E-409C-BE32-E72D297353CC}">
              <c16:uniqueId val="{00000001-5F79-424C-8B84-B9461BC1AD74}"/>
            </c:ext>
          </c:extLst>
        </c:ser>
        <c:ser>
          <c:idx val="2"/>
          <c:order val="2"/>
          <c:tx>
            <c:strRef>
              <c:f>Feuil1!$D$1</c:f>
              <c:strCache>
                <c:ptCount val="1"/>
                <c:pt idx="0">
                  <c:v>2016</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3"/>
                <c:pt idx="0">
                  <c:v>Présentatrices</c:v>
                </c:pt>
                <c:pt idx="1">
                  <c:v> Expertes</c:v>
                </c:pt>
                <c:pt idx="2">
                  <c:v>Journalistes</c:v>
                </c:pt>
              </c:strCache>
            </c:strRef>
          </c:cat>
          <c:val>
            <c:numRef>
              <c:f>Feuil1!$D$2:$D$5</c:f>
              <c:numCache>
                <c:formatCode>0%</c:formatCode>
                <c:ptCount val="4"/>
                <c:pt idx="0">
                  <c:v>0.5</c:v>
                </c:pt>
                <c:pt idx="1">
                  <c:v>0.28000000000000003</c:v>
                </c:pt>
                <c:pt idx="2">
                  <c:v>0.34</c:v>
                </c:pt>
              </c:numCache>
            </c:numRef>
          </c:val>
          <c:extLst>
            <c:ext xmlns:c16="http://schemas.microsoft.com/office/drawing/2014/chart" uri="{C3380CC4-5D6E-409C-BE32-E72D297353CC}">
              <c16:uniqueId val="{00000002-5F79-424C-8B84-B9461BC1AD74}"/>
            </c:ext>
          </c:extLst>
        </c:ser>
        <c:dLbls>
          <c:showLegendKey val="0"/>
          <c:showVal val="0"/>
          <c:showCatName val="0"/>
          <c:showSerName val="0"/>
          <c:showPercent val="0"/>
          <c:showBubbleSize val="0"/>
        </c:dLbls>
        <c:gapWidth val="182"/>
        <c:axId val="264928312"/>
        <c:axId val="264929624"/>
      </c:barChart>
      <c:catAx>
        <c:axId val="264928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64929624"/>
        <c:crosses val="autoZero"/>
        <c:auto val="1"/>
        <c:lblAlgn val="ctr"/>
        <c:lblOffset val="100"/>
        <c:noMultiLvlLbl val="0"/>
      </c:catAx>
      <c:valAx>
        <c:axId val="264929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64928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b="1" dirty="0" smtClean="0">
                <a:solidFill>
                  <a:schemeClr val="accent1">
                    <a:lumMod val="50000"/>
                  </a:schemeClr>
                </a:solidFill>
              </a:rPr>
              <a:t>Chaînes</a:t>
            </a:r>
            <a:r>
              <a:rPr lang="fr-FR" b="1" baseline="0" dirty="0" smtClean="0">
                <a:solidFill>
                  <a:schemeClr val="accent1">
                    <a:lumMod val="50000"/>
                  </a:schemeClr>
                </a:solidFill>
              </a:rPr>
              <a:t> privées</a:t>
            </a:r>
            <a:endParaRPr lang="fr-FR" b="1" dirty="0">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2018</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Présentatrices</c:v>
                </c:pt>
                <c:pt idx="1">
                  <c:v>Expertes</c:v>
                </c:pt>
                <c:pt idx="2">
                  <c:v>Journalistes</c:v>
                </c:pt>
              </c:strCache>
            </c:strRef>
          </c:cat>
          <c:val>
            <c:numRef>
              <c:f>Feuil1!$B$2:$B$4</c:f>
              <c:numCache>
                <c:formatCode>0%</c:formatCode>
                <c:ptCount val="3"/>
                <c:pt idx="0">
                  <c:v>0.32</c:v>
                </c:pt>
                <c:pt idx="1">
                  <c:v>0.32</c:v>
                </c:pt>
                <c:pt idx="2">
                  <c:v>0.33</c:v>
                </c:pt>
              </c:numCache>
            </c:numRef>
          </c:val>
          <c:extLst>
            <c:ext xmlns:c16="http://schemas.microsoft.com/office/drawing/2014/chart" uri="{C3380CC4-5D6E-409C-BE32-E72D297353CC}">
              <c16:uniqueId val="{00000000-2C3F-48B6-BBF9-99D6A5FD3D3B}"/>
            </c:ext>
          </c:extLst>
        </c:ser>
        <c:ser>
          <c:idx val="1"/>
          <c:order val="1"/>
          <c:tx>
            <c:strRef>
              <c:f>Feuil1!$C$1</c:f>
              <c:strCache>
                <c:ptCount val="1"/>
                <c:pt idx="0">
                  <c:v>2017</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Présentatrices</c:v>
                </c:pt>
                <c:pt idx="1">
                  <c:v>Expertes</c:v>
                </c:pt>
                <c:pt idx="2">
                  <c:v>Journalistes</c:v>
                </c:pt>
              </c:strCache>
            </c:strRef>
          </c:cat>
          <c:val>
            <c:numRef>
              <c:f>Feuil1!$C$2:$C$4</c:f>
              <c:numCache>
                <c:formatCode>0%</c:formatCode>
                <c:ptCount val="3"/>
                <c:pt idx="0">
                  <c:v>0.32</c:v>
                </c:pt>
                <c:pt idx="1">
                  <c:v>0.34</c:v>
                </c:pt>
                <c:pt idx="2">
                  <c:v>0.38</c:v>
                </c:pt>
              </c:numCache>
            </c:numRef>
          </c:val>
          <c:extLst>
            <c:ext xmlns:c16="http://schemas.microsoft.com/office/drawing/2014/chart" uri="{C3380CC4-5D6E-409C-BE32-E72D297353CC}">
              <c16:uniqueId val="{00000001-2C3F-48B6-BBF9-99D6A5FD3D3B}"/>
            </c:ext>
          </c:extLst>
        </c:ser>
        <c:ser>
          <c:idx val="2"/>
          <c:order val="2"/>
          <c:tx>
            <c:strRef>
              <c:f>Feuil1!$D$1</c:f>
              <c:strCache>
                <c:ptCount val="1"/>
                <c:pt idx="0">
                  <c:v>2016</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Présentatrices</c:v>
                </c:pt>
                <c:pt idx="1">
                  <c:v>Expertes</c:v>
                </c:pt>
                <c:pt idx="2">
                  <c:v>Journalistes</c:v>
                </c:pt>
              </c:strCache>
            </c:strRef>
          </c:cat>
          <c:val>
            <c:numRef>
              <c:f>Feuil1!$D$2:$D$4</c:f>
              <c:numCache>
                <c:formatCode>0%</c:formatCode>
                <c:ptCount val="3"/>
                <c:pt idx="0">
                  <c:v>0.38</c:v>
                </c:pt>
                <c:pt idx="1">
                  <c:v>0.27</c:v>
                </c:pt>
                <c:pt idx="2">
                  <c:v>0.41</c:v>
                </c:pt>
              </c:numCache>
            </c:numRef>
          </c:val>
          <c:extLst>
            <c:ext xmlns:c16="http://schemas.microsoft.com/office/drawing/2014/chart" uri="{C3380CC4-5D6E-409C-BE32-E72D297353CC}">
              <c16:uniqueId val="{00000002-2C3F-48B6-BBF9-99D6A5FD3D3B}"/>
            </c:ext>
          </c:extLst>
        </c:ser>
        <c:dLbls>
          <c:showLegendKey val="0"/>
          <c:showVal val="0"/>
          <c:showCatName val="0"/>
          <c:showSerName val="0"/>
          <c:showPercent val="0"/>
          <c:showBubbleSize val="0"/>
        </c:dLbls>
        <c:gapWidth val="182"/>
        <c:axId val="269883200"/>
        <c:axId val="269884840"/>
      </c:barChart>
      <c:catAx>
        <c:axId val="269883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69884840"/>
        <c:crosses val="autoZero"/>
        <c:auto val="1"/>
        <c:lblAlgn val="ctr"/>
        <c:lblOffset val="100"/>
        <c:noMultiLvlLbl val="0"/>
      </c:catAx>
      <c:valAx>
        <c:axId val="269884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6988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8A9F-84D9-C249-9143-975FAED6B09C}" type="datetimeFigureOut">
              <a:rPr lang="fr-FR" smtClean="0"/>
              <a:t>10/03/2020</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BAC41-5F54-AA47-8B0B-2530D9F7322D}" type="slidenum">
              <a:rPr lang="fr-FR" smtClean="0"/>
              <a:t>‹N°›</a:t>
            </a:fld>
            <a:endParaRPr lang="fr-FR"/>
          </a:p>
        </p:txBody>
      </p:sp>
    </p:spTree>
    <p:extLst>
      <p:ext uri="{BB962C8B-B14F-4D97-AF65-F5344CB8AC3E}">
        <p14:creationId xmlns:p14="http://schemas.microsoft.com/office/powerpoint/2010/main" val="1670752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t>il est question ici des écarts mesurables de situation entre les femmes et les hommes. on regarde en particulier la part des femmes dans différents domaines et sa progression. ce propos doit être complété par des analyses qualitatives plus fines permettant de rendre compte de processus subtils et moins visible à l'</a:t>
            </a:r>
            <a:r>
              <a:rPr lang="fr-FR" sz="1200" dirty="0" err="1"/>
              <a:t>oeuvre</a:t>
            </a:r>
            <a:r>
              <a:rPr lang="fr-FR" sz="1200" dirty="0"/>
              <a:t> tout </a:t>
            </a:r>
            <a:r>
              <a:rPr lang="fr-FR" sz="1200" dirty="0" err="1"/>
              <a:t>particulierement</a:t>
            </a:r>
            <a:r>
              <a:rPr lang="fr-FR" sz="1200" dirty="0"/>
              <a:t> dans les carrières et les </a:t>
            </a:r>
            <a:r>
              <a:rPr lang="fr-FR" sz="1200" dirty="0" smtClean="0"/>
              <a:t>représentations</a:t>
            </a:r>
            <a:r>
              <a:rPr lang="fr-FR" sz="1200" baseline="0" dirty="0" smtClean="0"/>
              <a:t> (</a:t>
            </a:r>
            <a:r>
              <a:rPr lang="fr-FR" sz="1200" baseline="0" dirty="0" smtClean="0">
                <a:sym typeface="Wingdings" panose="05000000000000000000" pitchFamily="2" charset="2"/>
              </a:rPr>
              <a:t> présentation qui va suivre sur carrière et genre)</a:t>
            </a:r>
            <a:endParaRPr lang="fr-FR" sz="1200" dirty="0"/>
          </a:p>
        </p:txBody>
      </p:sp>
      <p:sp>
        <p:nvSpPr>
          <p:cNvPr id="4" name="Slide Number Placeholder 3"/>
          <p:cNvSpPr>
            <a:spLocks noGrp="1"/>
          </p:cNvSpPr>
          <p:nvPr>
            <p:ph type="sldNum" sz="quarter" idx="5"/>
          </p:nvPr>
        </p:nvSpPr>
        <p:spPr/>
        <p:txBody>
          <a:bodyPr/>
          <a:lstStyle/>
          <a:p>
            <a:fld id="{8B8BAC41-5F54-AA47-8B0B-2530D9F7322D}" type="slidenum">
              <a:rPr lang="fr-FR" smtClean="0"/>
              <a:t>2</a:t>
            </a:fld>
            <a:endParaRPr lang="fr-FR"/>
          </a:p>
        </p:txBody>
      </p:sp>
    </p:spTree>
    <p:extLst>
      <p:ext uri="{BB962C8B-B14F-4D97-AF65-F5344CB8AC3E}">
        <p14:creationId xmlns:p14="http://schemas.microsoft.com/office/powerpoint/2010/main" val="4171464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r>
              <a:rPr lang="fr-FR" dirty="0"/>
              <a:t>Nominations en progression aux postes de direction de l’administration culturelle: </a:t>
            </a:r>
          </a:p>
          <a:p>
            <a:pPr marL="609600" lvl="1" indent="-342900"/>
            <a:r>
              <a:rPr lang="fr-FR" dirty="0"/>
              <a:t>un tiers de femmes</a:t>
            </a:r>
          </a:p>
          <a:p>
            <a:pPr marL="609600" lvl="1" indent="-342900"/>
            <a:r>
              <a:rPr lang="fr-FR" dirty="0"/>
              <a:t>quasi-parité: pour les postes de chef de service de l’administration, à la direction </a:t>
            </a:r>
            <a:r>
              <a:rPr lang="fr-FR" dirty="0" err="1"/>
              <a:t>générale</a:t>
            </a:r>
            <a:r>
              <a:rPr lang="fr-FR" dirty="0"/>
              <a:t> des 32 </a:t>
            </a:r>
            <a:r>
              <a:rPr lang="fr-FR" dirty="0" err="1"/>
              <a:t>musées</a:t>
            </a:r>
            <a:r>
              <a:rPr lang="fr-FR" dirty="0"/>
              <a:t> nationaux, des Musées de France, aux archives </a:t>
            </a:r>
            <a:r>
              <a:rPr lang="fr-FR" dirty="0" err="1"/>
              <a:t>départementales</a:t>
            </a:r>
            <a:r>
              <a:rPr lang="fr-FR" dirty="0"/>
              <a:t>. </a:t>
            </a:r>
          </a:p>
          <a:p>
            <a:pPr marL="609600" lvl="1" indent="-342900"/>
            <a:r>
              <a:rPr lang="fr-FR" dirty="0"/>
              <a:t>Les femmes sont présentes aussi bien dans les petites que dans les grandes structures</a:t>
            </a:r>
          </a:p>
          <a:p>
            <a:pPr marL="609600" lvl="1" indent="-342900"/>
            <a:r>
              <a:rPr lang="fr-FR" dirty="0"/>
              <a:t>exception du spectacle vivant : seulement une femme pour 10 hommes aux postes de direction. </a:t>
            </a:r>
          </a:p>
          <a:p>
            <a:pPr marL="342900" indent="-342900"/>
            <a:r>
              <a:rPr lang="fr-FR" dirty="0"/>
              <a:t>Au 1er janvier </a:t>
            </a:r>
            <a:r>
              <a:rPr lang="fr-FR" dirty="0" smtClean="0"/>
              <a:t>2020, </a:t>
            </a:r>
            <a:r>
              <a:rPr lang="fr-FR" dirty="0"/>
              <a:t>forte présence des femmes à la présidence des entreprises de l’audiovisuel public et à la direction des antennes de l’audiovisuel public. Parité aux CA depuis 2018.</a:t>
            </a:r>
          </a:p>
          <a:p>
            <a:pPr marL="342900" indent="-342900"/>
            <a:r>
              <a:rPr lang="fr-FR" dirty="0"/>
              <a:t>Etablissements labellisés: </a:t>
            </a:r>
          </a:p>
          <a:p>
            <a:pPr marL="609600" lvl="1" indent="-342900"/>
            <a:r>
              <a:rPr lang="fr-FR" dirty="0"/>
              <a:t>un tiers de femmes</a:t>
            </a:r>
          </a:p>
          <a:p>
            <a:pPr marL="609600" lvl="1" indent="-342900"/>
            <a:r>
              <a:rPr lang="fr-FR" dirty="0"/>
              <a:t>Plus de femmes directrices d’orchestre, et 5 femmes à la </a:t>
            </a:r>
            <a:r>
              <a:rPr lang="fr-FR" dirty="0" err="1"/>
              <a:t>tête</a:t>
            </a:r>
            <a:r>
              <a:rPr lang="fr-FR" dirty="0"/>
              <a:t> des </a:t>
            </a:r>
            <a:r>
              <a:rPr lang="fr-FR" dirty="0" err="1"/>
              <a:t>pôles</a:t>
            </a:r>
            <a:r>
              <a:rPr lang="fr-FR" dirty="0"/>
              <a:t> nationaux des arts du cirque </a:t>
            </a:r>
          </a:p>
          <a:p>
            <a:pPr marL="609600" lvl="1" indent="-342900"/>
            <a:r>
              <a:rPr lang="fr-FR" dirty="0"/>
              <a:t>Les femmes sont </a:t>
            </a:r>
            <a:r>
              <a:rPr lang="fr-FR" dirty="0" err="1"/>
              <a:t>sous-représentées</a:t>
            </a:r>
            <a:r>
              <a:rPr lang="fr-FR" dirty="0"/>
              <a:t> à la direction des centres </a:t>
            </a:r>
            <a:r>
              <a:rPr lang="fr-FR" dirty="0" err="1"/>
              <a:t>chorégraphiques</a:t>
            </a:r>
            <a:r>
              <a:rPr lang="fr-FR" dirty="0"/>
              <a:t> nationaux, des centres dramatiques, des centres nationaux de </a:t>
            </a:r>
            <a:r>
              <a:rPr lang="fr-FR" dirty="0" err="1"/>
              <a:t>création</a:t>
            </a:r>
            <a:r>
              <a:rPr lang="fr-FR" dirty="0"/>
              <a:t> musicale, des </a:t>
            </a:r>
            <a:r>
              <a:rPr lang="fr-FR" dirty="0" err="1"/>
              <a:t>scènes</a:t>
            </a:r>
            <a:r>
              <a:rPr lang="fr-FR" dirty="0"/>
              <a:t> de musiques actuelles et des </a:t>
            </a:r>
            <a:r>
              <a:rPr lang="fr-FR" dirty="0" err="1"/>
              <a:t>scènes</a:t>
            </a:r>
            <a:r>
              <a:rPr lang="fr-FR" dirty="0"/>
              <a:t> nationales </a:t>
            </a:r>
          </a:p>
          <a:p>
            <a:pPr marL="342900" indent="-342900"/>
            <a:r>
              <a:rPr lang="fr-FR" dirty="0"/>
              <a:t>Au sein des 100 </a:t>
            </a:r>
            <a:r>
              <a:rPr lang="fr-FR" dirty="0" err="1"/>
              <a:t>premières</a:t>
            </a:r>
            <a:r>
              <a:rPr lang="fr-FR" dirty="0"/>
              <a:t> entreprises des secteurs culturels en termes de chiffre d’affaires en </a:t>
            </a:r>
            <a:r>
              <a:rPr lang="fr-FR" dirty="0" smtClean="0"/>
              <a:t>2017, </a:t>
            </a:r>
            <a:r>
              <a:rPr lang="fr-FR" dirty="0"/>
              <a:t>hors </a:t>
            </a:r>
            <a:r>
              <a:rPr lang="fr-FR" dirty="0" err="1"/>
              <a:t>établissements</a:t>
            </a:r>
            <a:r>
              <a:rPr lang="fr-FR" dirty="0"/>
              <a:t> publics et entreprises de l’audiovisuel public, on trouve 1 femme pour 9 hommes aux postes de </a:t>
            </a:r>
            <a:r>
              <a:rPr lang="fr-FR" dirty="0" err="1"/>
              <a:t>président·e</a:t>
            </a:r>
            <a:r>
              <a:rPr lang="fr-FR" dirty="0"/>
              <a:t>, </a:t>
            </a:r>
            <a:r>
              <a:rPr lang="fr-FR" dirty="0" err="1"/>
              <a:t>directeur·rice</a:t>
            </a:r>
            <a:r>
              <a:rPr lang="fr-FR" dirty="0"/>
              <a:t> </a:t>
            </a:r>
            <a:r>
              <a:rPr lang="fr-FR" dirty="0" err="1"/>
              <a:t>général·e</a:t>
            </a:r>
            <a:r>
              <a:rPr lang="fr-FR" dirty="0"/>
              <a:t>. Exception du livre: un tiers.</a:t>
            </a:r>
          </a:p>
          <a:p>
            <a:endParaRPr lang="fr-FR" dirty="0"/>
          </a:p>
        </p:txBody>
      </p:sp>
      <p:sp>
        <p:nvSpPr>
          <p:cNvPr id="4" name="Slide Number Placeholder 3"/>
          <p:cNvSpPr>
            <a:spLocks noGrp="1"/>
          </p:cNvSpPr>
          <p:nvPr>
            <p:ph type="sldNum" sz="quarter" idx="5"/>
          </p:nvPr>
        </p:nvSpPr>
        <p:spPr/>
        <p:txBody>
          <a:bodyPr/>
          <a:lstStyle/>
          <a:p>
            <a:fld id="{8B8BAC41-5F54-AA47-8B0B-2530D9F7322D}" type="slidenum">
              <a:rPr lang="fr-FR" smtClean="0"/>
              <a:t>12</a:t>
            </a:fld>
            <a:endParaRPr lang="fr-FR"/>
          </a:p>
        </p:txBody>
      </p:sp>
    </p:spTree>
    <p:extLst>
      <p:ext uri="{BB962C8B-B14F-4D97-AF65-F5344CB8AC3E}">
        <p14:creationId xmlns:p14="http://schemas.microsoft.com/office/powerpoint/2010/main" val="221064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Alors que, chaque </a:t>
            </a:r>
            <a:r>
              <a:rPr lang="fr-FR" dirty="0" err="1"/>
              <a:t>année</a:t>
            </a:r>
            <a:r>
              <a:rPr lang="fr-FR" dirty="0"/>
              <a:t>, 20 % des films sortis en salle sont </a:t>
            </a:r>
            <a:r>
              <a:rPr lang="fr-FR" dirty="0" err="1"/>
              <a:t>réalisés</a:t>
            </a:r>
            <a:r>
              <a:rPr lang="fr-FR" dirty="0"/>
              <a:t> par des femmes …</a:t>
            </a:r>
          </a:p>
          <a:p>
            <a:r>
              <a:rPr lang="fr-FR" dirty="0"/>
              <a:t>environ 25 % de femmes </a:t>
            </a:r>
            <a:r>
              <a:rPr lang="fr-FR" dirty="0" err="1"/>
              <a:t>interprètes</a:t>
            </a:r>
            <a:r>
              <a:rPr lang="fr-FR" dirty="0"/>
              <a:t> parmi les 50 plus grands </a:t>
            </a:r>
            <a:r>
              <a:rPr lang="fr-FR" dirty="0" err="1"/>
              <a:t>succès</a:t>
            </a:r>
            <a:r>
              <a:rPr lang="fr-FR" dirty="0"/>
              <a:t> musicaux de l’</a:t>
            </a:r>
            <a:r>
              <a:rPr lang="fr-FR" dirty="0" err="1"/>
              <a:t>année</a:t>
            </a:r>
            <a:r>
              <a:rPr lang="fr-FR" dirty="0"/>
              <a:t> 2016 mais …</a:t>
            </a:r>
          </a:p>
          <a:p>
            <a:r>
              <a:rPr lang="fr-FR" dirty="0"/>
              <a:t>La situation est plus favorable dans la musique classique où un tiers de femmes ont </a:t>
            </a:r>
            <a:r>
              <a:rPr lang="fr-FR" dirty="0" err="1"/>
              <a:t>éte</a:t>
            </a:r>
            <a:r>
              <a:rPr lang="fr-FR" dirty="0"/>
              <a:t>́ </a:t>
            </a:r>
            <a:r>
              <a:rPr lang="fr-FR" dirty="0" err="1"/>
              <a:t>primées</a:t>
            </a:r>
            <a:r>
              <a:rPr lang="fr-FR" dirty="0"/>
              <a:t> (33 %)</a:t>
            </a:r>
          </a:p>
        </p:txBody>
      </p:sp>
      <p:sp>
        <p:nvSpPr>
          <p:cNvPr id="4" name="Slide Number Placeholder 3"/>
          <p:cNvSpPr>
            <a:spLocks noGrp="1"/>
          </p:cNvSpPr>
          <p:nvPr>
            <p:ph type="sldNum" sz="quarter" idx="5"/>
          </p:nvPr>
        </p:nvSpPr>
        <p:spPr/>
        <p:txBody>
          <a:bodyPr/>
          <a:lstStyle/>
          <a:p>
            <a:fld id="{8B8BAC41-5F54-AA47-8B0B-2530D9F7322D}" type="slidenum">
              <a:rPr lang="fr-FR" smtClean="0"/>
              <a:t>13</a:t>
            </a:fld>
            <a:endParaRPr lang="fr-FR"/>
          </a:p>
        </p:txBody>
      </p:sp>
    </p:spTree>
    <p:extLst>
      <p:ext uri="{BB962C8B-B14F-4D97-AF65-F5344CB8AC3E}">
        <p14:creationId xmlns:p14="http://schemas.microsoft.com/office/powerpoint/2010/main" val="3832870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BAC41-5F54-AA47-8B0B-2530D9F7322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246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BAC41-5F54-AA47-8B0B-2530D9F7322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979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Alors que, chaque </a:t>
            </a:r>
            <a:r>
              <a:rPr lang="fr-FR" dirty="0" err="1"/>
              <a:t>année</a:t>
            </a:r>
            <a:r>
              <a:rPr lang="fr-FR" dirty="0"/>
              <a:t>, 20 % des films sortis en salle sont </a:t>
            </a:r>
            <a:r>
              <a:rPr lang="fr-FR" dirty="0" err="1"/>
              <a:t>réalisés</a:t>
            </a:r>
            <a:r>
              <a:rPr lang="fr-FR" dirty="0"/>
              <a:t> par des femmes …</a:t>
            </a:r>
          </a:p>
          <a:p>
            <a:r>
              <a:rPr lang="fr-FR" dirty="0"/>
              <a:t>environ 25 % de femmes </a:t>
            </a:r>
            <a:r>
              <a:rPr lang="fr-FR" dirty="0" err="1"/>
              <a:t>interprètes</a:t>
            </a:r>
            <a:r>
              <a:rPr lang="fr-FR" dirty="0"/>
              <a:t> parmi les 50 plus grands </a:t>
            </a:r>
            <a:r>
              <a:rPr lang="fr-FR" dirty="0" err="1"/>
              <a:t>succès</a:t>
            </a:r>
            <a:r>
              <a:rPr lang="fr-FR" dirty="0"/>
              <a:t> musicaux de l’</a:t>
            </a:r>
            <a:r>
              <a:rPr lang="fr-FR" dirty="0" err="1"/>
              <a:t>année</a:t>
            </a:r>
            <a:r>
              <a:rPr lang="fr-FR" dirty="0"/>
              <a:t> 2016 mais …</a:t>
            </a:r>
          </a:p>
          <a:p>
            <a:r>
              <a:rPr lang="fr-FR" dirty="0"/>
              <a:t>La situation est plus favorable dans la musique classique où un tiers de femmes ont </a:t>
            </a:r>
            <a:r>
              <a:rPr lang="fr-FR" dirty="0" err="1"/>
              <a:t>éte</a:t>
            </a:r>
            <a:r>
              <a:rPr lang="fr-FR" dirty="0"/>
              <a:t>́ </a:t>
            </a:r>
            <a:r>
              <a:rPr lang="fr-FR" dirty="0" err="1"/>
              <a:t>primées</a:t>
            </a:r>
            <a:r>
              <a:rPr lang="fr-FR" dirty="0"/>
              <a:t> (33 %)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BAC41-5F54-AA47-8B0B-2530D9F7322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580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B8BAC41-5F54-AA47-8B0B-2530D9F7322D}" type="slidenum">
              <a:rPr lang="fr-FR" smtClean="0"/>
              <a:t>20</a:t>
            </a:fld>
            <a:endParaRPr lang="fr-FR"/>
          </a:p>
        </p:txBody>
      </p:sp>
    </p:spTree>
    <p:extLst>
      <p:ext uri="{BB962C8B-B14F-4D97-AF65-F5344CB8AC3E}">
        <p14:creationId xmlns:p14="http://schemas.microsoft.com/office/powerpoint/2010/main" val="5182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Parmi</a:t>
            </a:r>
            <a:r>
              <a:rPr lang="fr-FR" baseline="0" dirty="0" smtClean="0"/>
              <a:t> d’autres avancées, on cite</a:t>
            </a:r>
            <a:endParaRPr lang="fr-FR" dirty="0"/>
          </a:p>
        </p:txBody>
      </p:sp>
      <p:sp>
        <p:nvSpPr>
          <p:cNvPr id="4" name="Espace réservé du numéro de diapositive 3"/>
          <p:cNvSpPr>
            <a:spLocks noGrp="1"/>
          </p:cNvSpPr>
          <p:nvPr>
            <p:ph type="sldNum" sz="quarter" idx="10"/>
          </p:nvPr>
        </p:nvSpPr>
        <p:spPr/>
        <p:txBody>
          <a:bodyPr/>
          <a:lstStyle/>
          <a:p>
            <a:fld id="{8B8BAC41-5F54-AA47-8B0B-2530D9F7322D}" type="slidenum">
              <a:rPr lang="fr-FR" smtClean="0"/>
              <a:t>3</a:t>
            </a:fld>
            <a:endParaRPr lang="fr-FR"/>
          </a:p>
        </p:txBody>
      </p:sp>
    </p:spTree>
    <p:extLst>
      <p:ext uri="{BB962C8B-B14F-4D97-AF65-F5344CB8AC3E}">
        <p14:creationId xmlns:p14="http://schemas.microsoft.com/office/powerpoint/2010/main" val="212028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B8BAC41-5F54-AA47-8B0B-2530D9F7322D}" type="slidenum">
              <a:rPr lang="fr-FR" smtClean="0"/>
              <a:t>4</a:t>
            </a:fld>
            <a:endParaRPr lang="fr-FR"/>
          </a:p>
        </p:txBody>
      </p:sp>
    </p:spTree>
    <p:extLst>
      <p:ext uri="{BB962C8B-B14F-4D97-AF65-F5344CB8AC3E}">
        <p14:creationId xmlns:p14="http://schemas.microsoft.com/office/powerpoint/2010/main" val="150278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première diapo vise à mettre en avant une tendance de long terme qui est la fréquentation croissante par les femmes des activités et équipements culturels depuis 35 ans mesuré par voie d'enquête en population générale. Cette évolution structurelle de la participation des femmes à la vie culturelle devrait à un certain point trouver traduction dans l'accès aux métiers du champ culturel et dans l'égale visibilité de leurs réalisations/ dans la production et la création artistique, la programmation. </a:t>
            </a:r>
          </a:p>
        </p:txBody>
      </p:sp>
      <p:sp>
        <p:nvSpPr>
          <p:cNvPr id="4" name="Slide Number Placeholder 3"/>
          <p:cNvSpPr>
            <a:spLocks noGrp="1"/>
          </p:cNvSpPr>
          <p:nvPr>
            <p:ph type="sldNum" sz="quarter" idx="5"/>
          </p:nvPr>
        </p:nvSpPr>
        <p:spPr/>
        <p:txBody>
          <a:bodyPr/>
          <a:lstStyle/>
          <a:p>
            <a:fld id="{8B8BAC41-5F54-AA47-8B0B-2530D9F7322D}" type="slidenum">
              <a:rPr lang="fr-FR" smtClean="0"/>
              <a:t>5</a:t>
            </a:fld>
            <a:endParaRPr lang="fr-FR"/>
          </a:p>
        </p:txBody>
      </p:sp>
    </p:spTree>
    <p:extLst>
      <p:ext uri="{BB962C8B-B14F-4D97-AF65-F5344CB8AC3E}">
        <p14:creationId xmlns:p14="http://schemas.microsoft.com/office/powerpoint/2010/main" val="115846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sz="1800" dirty="0" smtClean="0"/>
              <a:t>Plus nombreuses dans les filières du patrimoine (79%, stable) et des arts plastiques (66%, stable), moins dans celles du spectacle vivant (48%)</a:t>
            </a:r>
          </a:p>
          <a:p>
            <a:pPr lvl="1"/>
            <a:r>
              <a:rPr lang="fr-FR" sz="1800" dirty="0" smtClean="0"/>
              <a:t>Féminisation rapide des écoles du cinéma et de l’audiovisuel puis un repli, mais à nouveau une progression cette année (51%)</a:t>
            </a:r>
          </a:p>
          <a:p>
            <a:pPr lvl="1"/>
            <a:r>
              <a:rPr lang="fr-FR" sz="1800" dirty="0" smtClean="0"/>
              <a:t>Féminisation progressive des écoles d’architecture (60%); 30% des enseignants sont des femmes</a:t>
            </a:r>
          </a:p>
          <a:p>
            <a:endParaRPr lang="fr-FR" dirty="0"/>
          </a:p>
        </p:txBody>
      </p:sp>
      <p:sp>
        <p:nvSpPr>
          <p:cNvPr id="4" name="Espace réservé du numéro de diapositive 3"/>
          <p:cNvSpPr>
            <a:spLocks noGrp="1"/>
          </p:cNvSpPr>
          <p:nvPr>
            <p:ph type="sldNum" sz="quarter" idx="10"/>
          </p:nvPr>
        </p:nvSpPr>
        <p:spPr/>
        <p:txBody>
          <a:bodyPr/>
          <a:lstStyle/>
          <a:p>
            <a:fld id="{8B8BAC41-5F54-AA47-8B0B-2530D9F7322D}" type="slidenum">
              <a:rPr lang="fr-FR" smtClean="0"/>
              <a:t>6</a:t>
            </a:fld>
            <a:endParaRPr lang="fr-FR"/>
          </a:p>
        </p:txBody>
      </p:sp>
    </p:spTree>
    <p:extLst>
      <p:ext uri="{BB962C8B-B14F-4D97-AF65-F5344CB8AC3E}">
        <p14:creationId xmlns:p14="http://schemas.microsoft.com/office/powerpoint/2010/main" val="3202373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sz="1800" dirty="0" smtClean="0"/>
              <a:t>Plus nombreuses dans les filières du patrimoine (79%, stable) et des arts plastiques (66%, stable), moins dans celles du spectacle vivant (48%)</a:t>
            </a:r>
          </a:p>
          <a:p>
            <a:pPr lvl="1"/>
            <a:r>
              <a:rPr lang="fr-FR" sz="1800" dirty="0" smtClean="0"/>
              <a:t>Féminisation rapide des écoles du cinéma et de l’audiovisuel puis un repli, mais à nouveau une progression cette année (51%)</a:t>
            </a:r>
          </a:p>
          <a:p>
            <a:pPr lvl="1"/>
            <a:r>
              <a:rPr lang="fr-FR" sz="1800" dirty="0" smtClean="0"/>
              <a:t>Féminisation progressive des écoles d’architecture (60%); 30% des enseignants sont des femmes</a:t>
            </a:r>
          </a:p>
          <a:p>
            <a:endParaRPr lang="fr-FR" dirty="0"/>
          </a:p>
        </p:txBody>
      </p:sp>
      <p:sp>
        <p:nvSpPr>
          <p:cNvPr id="4" name="Espace réservé du numéro de diapositive 3"/>
          <p:cNvSpPr>
            <a:spLocks noGrp="1"/>
          </p:cNvSpPr>
          <p:nvPr>
            <p:ph type="sldNum" sz="quarter" idx="10"/>
          </p:nvPr>
        </p:nvSpPr>
        <p:spPr/>
        <p:txBody>
          <a:bodyPr/>
          <a:lstStyle/>
          <a:p>
            <a:fld id="{8B8BAC41-5F54-AA47-8B0B-2530D9F7322D}" type="slidenum">
              <a:rPr lang="fr-FR" smtClean="0"/>
              <a:t>7</a:t>
            </a:fld>
            <a:endParaRPr lang="fr-FR"/>
          </a:p>
        </p:txBody>
      </p:sp>
    </p:spTree>
    <p:extLst>
      <p:ext uri="{BB962C8B-B14F-4D97-AF65-F5344CB8AC3E}">
        <p14:creationId xmlns:p14="http://schemas.microsoft.com/office/powerpoint/2010/main" val="4039088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48% dans la population générale</a:t>
            </a:r>
          </a:p>
          <a:p>
            <a:endParaRPr lang="fr-FR" dirty="0"/>
          </a:p>
        </p:txBody>
      </p:sp>
      <p:sp>
        <p:nvSpPr>
          <p:cNvPr id="4" name="Espace réservé du numéro de diapositive 3"/>
          <p:cNvSpPr>
            <a:spLocks noGrp="1"/>
          </p:cNvSpPr>
          <p:nvPr>
            <p:ph type="sldNum" sz="quarter" idx="10"/>
          </p:nvPr>
        </p:nvSpPr>
        <p:spPr/>
        <p:txBody>
          <a:bodyPr/>
          <a:lstStyle/>
          <a:p>
            <a:fld id="{8B8BAC41-5F54-AA47-8B0B-2530D9F7322D}" type="slidenum">
              <a:rPr lang="fr-FR" smtClean="0"/>
              <a:t>8</a:t>
            </a:fld>
            <a:endParaRPr lang="fr-FR"/>
          </a:p>
        </p:txBody>
      </p:sp>
    </p:spTree>
    <p:extLst>
      <p:ext uri="{BB962C8B-B14F-4D97-AF65-F5344CB8AC3E}">
        <p14:creationId xmlns:p14="http://schemas.microsoft.com/office/powerpoint/2010/main" val="54665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B8BAC41-5F54-AA47-8B0B-2530D9F7322D}" type="slidenum">
              <a:rPr lang="fr-FR" smtClean="0"/>
              <a:t>10</a:t>
            </a:fld>
            <a:endParaRPr lang="fr-FR"/>
          </a:p>
        </p:txBody>
      </p:sp>
    </p:spTree>
    <p:extLst>
      <p:ext uri="{BB962C8B-B14F-4D97-AF65-F5344CB8AC3E}">
        <p14:creationId xmlns:p14="http://schemas.microsoft.com/office/powerpoint/2010/main" val="204452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r>
              <a:rPr lang="fr-FR" dirty="0"/>
              <a:t>Nominations en progression aux postes de direction de l’administration culturelle: </a:t>
            </a:r>
          </a:p>
          <a:p>
            <a:pPr marL="609600" lvl="1" indent="-342900"/>
            <a:r>
              <a:rPr lang="fr-FR" dirty="0"/>
              <a:t>un tiers de femmes</a:t>
            </a:r>
          </a:p>
          <a:p>
            <a:pPr marL="609600" lvl="1" indent="-342900"/>
            <a:r>
              <a:rPr lang="fr-FR" dirty="0"/>
              <a:t>quasi-parité: pour les postes de chef de service de l’administration, à la direction </a:t>
            </a:r>
            <a:r>
              <a:rPr lang="fr-FR" dirty="0" err="1"/>
              <a:t>générale</a:t>
            </a:r>
            <a:r>
              <a:rPr lang="fr-FR" dirty="0"/>
              <a:t> des 32 </a:t>
            </a:r>
            <a:r>
              <a:rPr lang="fr-FR" dirty="0" err="1"/>
              <a:t>musées</a:t>
            </a:r>
            <a:r>
              <a:rPr lang="fr-FR" dirty="0"/>
              <a:t> nationaux, des Musées de France, aux archives </a:t>
            </a:r>
            <a:r>
              <a:rPr lang="fr-FR" dirty="0" err="1"/>
              <a:t>départementales</a:t>
            </a:r>
            <a:r>
              <a:rPr lang="fr-FR" dirty="0"/>
              <a:t>. </a:t>
            </a:r>
          </a:p>
          <a:p>
            <a:pPr marL="609600" lvl="1" indent="-342900"/>
            <a:r>
              <a:rPr lang="fr-FR" dirty="0"/>
              <a:t>Les femmes sont présentes aussi bien dans les petites que dans les grandes structures</a:t>
            </a:r>
          </a:p>
          <a:p>
            <a:pPr marL="609600" lvl="1" indent="-342900"/>
            <a:r>
              <a:rPr lang="fr-FR" dirty="0"/>
              <a:t>exception du spectacle vivant : seulement une femme pour 10 hommes aux postes de direction. </a:t>
            </a:r>
          </a:p>
          <a:p>
            <a:pPr marL="342900" indent="-342900"/>
            <a:r>
              <a:rPr lang="fr-FR" dirty="0"/>
              <a:t>Au 1er janvier </a:t>
            </a:r>
            <a:r>
              <a:rPr lang="fr-FR" dirty="0" smtClean="0"/>
              <a:t>2020, </a:t>
            </a:r>
            <a:r>
              <a:rPr lang="fr-FR" dirty="0"/>
              <a:t>forte présence des femmes à la présidence des entreprises de l’audiovisuel public et à la direction des antennes de l’audiovisuel public. Parité aux CA depuis 2018.</a:t>
            </a:r>
          </a:p>
          <a:p>
            <a:pPr marL="342900" indent="-342900"/>
            <a:r>
              <a:rPr lang="fr-FR" dirty="0"/>
              <a:t>Etablissements labellisés: </a:t>
            </a:r>
          </a:p>
          <a:p>
            <a:pPr marL="609600" lvl="1" indent="-342900"/>
            <a:r>
              <a:rPr lang="fr-FR" dirty="0"/>
              <a:t>un tiers de femmes</a:t>
            </a:r>
          </a:p>
          <a:p>
            <a:pPr marL="609600" lvl="1" indent="-342900"/>
            <a:r>
              <a:rPr lang="fr-FR" dirty="0"/>
              <a:t>Plus de femmes directrices d’orchestre, et 5 femmes à la </a:t>
            </a:r>
            <a:r>
              <a:rPr lang="fr-FR" dirty="0" err="1"/>
              <a:t>tête</a:t>
            </a:r>
            <a:r>
              <a:rPr lang="fr-FR" dirty="0"/>
              <a:t> des </a:t>
            </a:r>
            <a:r>
              <a:rPr lang="fr-FR" dirty="0" err="1"/>
              <a:t>pôles</a:t>
            </a:r>
            <a:r>
              <a:rPr lang="fr-FR" dirty="0"/>
              <a:t> nationaux des arts du cirque </a:t>
            </a:r>
          </a:p>
          <a:p>
            <a:pPr marL="609600" lvl="1" indent="-342900"/>
            <a:r>
              <a:rPr lang="fr-FR" dirty="0"/>
              <a:t>Les femmes sont </a:t>
            </a:r>
            <a:r>
              <a:rPr lang="fr-FR" dirty="0" err="1"/>
              <a:t>sous-représentées</a:t>
            </a:r>
            <a:r>
              <a:rPr lang="fr-FR" dirty="0"/>
              <a:t> à la direction des centres </a:t>
            </a:r>
            <a:r>
              <a:rPr lang="fr-FR" dirty="0" err="1"/>
              <a:t>chorégraphiques</a:t>
            </a:r>
            <a:r>
              <a:rPr lang="fr-FR" dirty="0"/>
              <a:t> nationaux, des centres dramatiques, des centres nationaux de </a:t>
            </a:r>
            <a:r>
              <a:rPr lang="fr-FR" dirty="0" err="1"/>
              <a:t>création</a:t>
            </a:r>
            <a:r>
              <a:rPr lang="fr-FR" dirty="0"/>
              <a:t> musicale, des </a:t>
            </a:r>
            <a:r>
              <a:rPr lang="fr-FR" dirty="0" err="1"/>
              <a:t>scènes</a:t>
            </a:r>
            <a:r>
              <a:rPr lang="fr-FR" dirty="0"/>
              <a:t> de musiques actuelles et des </a:t>
            </a:r>
            <a:r>
              <a:rPr lang="fr-FR" dirty="0" err="1"/>
              <a:t>scènes</a:t>
            </a:r>
            <a:r>
              <a:rPr lang="fr-FR" dirty="0"/>
              <a:t> nationales </a:t>
            </a:r>
          </a:p>
          <a:p>
            <a:pPr marL="342900" indent="-342900"/>
            <a:r>
              <a:rPr lang="fr-FR" dirty="0"/>
              <a:t>Au sein des 100 </a:t>
            </a:r>
            <a:r>
              <a:rPr lang="fr-FR" dirty="0" err="1"/>
              <a:t>premières</a:t>
            </a:r>
            <a:r>
              <a:rPr lang="fr-FR" dirty="0"/>
              <a:t> entreprises des secteurs culturels en termes de chiffre d’affaires en </a:t>
            </a:r>
            <a:r>
              <a:rPr lang="fr-FR" dirty="0" smtClean="0"/>
              <a:t>2017, </a:t>
            </a:r>
            <a:r>
              <a:rPr lang="fr-FR" dirty="0"/>
              <a:t>hors </a:t>
            </a:r>
            <a:r>
              <a:rPr lang="fr-FR" dirty="0" err="1"/>
              <a:t>établissements</a:t>
            </a:r>
            <a:r>
              <a:rPr lang="fr-FR" dirty="0"/>
              <a:t> publics et entreprises de l’audiovisuel public, on trouve 1 femme pour 9 hommes aux postes de </a:t>
            </a:r>
            <a:r>
              <a:rPr lang="fr-FR" dirty="0" err="1"/>
              <a:t>président·e</a:t>
            </a:r>
            <a:r>
              <a:rPr lang="fr-FR" dirty="0"/>
              <a:t>, </a:t>
            </a:r>
            <a:r>
              <a:rPr lang="fr-FR" dirty="0" err="1"/>
              <a:t>directeur·rice</a:t>
            </a:r>
            <a:r>
              <a:rPr lang="fr-FR" dirty="0"/>
              <a:t> </a:t>
            </a:r>
            <a:r>
              <a:rPr lang="fr-FR" dirty="0" err="1"/>
              <a:t>général·e</a:t>
            </a:r>
            <a:r>
              <a:rPr lang="fr-FR" dirty="0"/>
              <a:t>. Exception du livre: un tiers.</a:t>
            </a:r>
          </a:p>
          <a:p>
            <a:endParaRPr lang="fr-FR" dirty="0"/>
          </a:p>
        </p:txBody>
      </p:sp>
      <p:sp>
        <p:nvSpPr>
          <p:cNvPr id="4" name="Slide Number Placeholder 3"/>
          <p:cNvSpPr>
            <a:spLocks noGrp="1"/>
          </p:cNvSpPr>
          <p:nvPr>
            <p:ph type="sldNum" sz="quarter" idx="5"/>
          </p:nvPr>
        </p:nvSpPr>
        <p:spPr/>
        <p:txBody>
          <a:bodyPr/>
          <a:lstStyle/>
          <a:p>
            <a:fld id="{8B8BAC41-5F54-AA47-8B0B-2530D9F7322D}" type="slidenum">
              <a:rPr lang="fr-FR" smtClean="0"/>
              <a:t>11</a:t>
            </a:fld>
            <a:endParaRPr lang="fr-FR"/>
          </a:p>
        </p:txBody>
      </p:sp>
    </p:spTree>
    <p:extLst>
      <p:ext uri="{BB962C8B-B14F-4D97-AF65-F5344CB8AC3E}">
        <p14:creationId xmlns:p14="http://schemas.microsoft.com/office/powerpoint/2010/main" val="1694972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CustomShape 2"/>
          <p:cNvSpPr/>
          <p:nvPr userDrawn="1"/>
        </p:nvSpPr>
        <p:spPr>
          <a:xfrm>
            <a:off x="8705152" y="6442494"/>
            <a:ext cx="306016" cy="306018"/>
          </a:xfrm>
          <a:prstGeom prst="ellipse">
            <a:avLst/>
          </a:prstGeom>
          <a:solidFill>
            <a:schemeClr val="accent5"/>
          </a:solidFill>
          <a:ln>
            <a:solidFill>
              <a:srgbClr val="FFFFFF"/>
            </a:solidFill>
          </a:ln>
        </p:spPr>
        <p:txBody>
          <a:bodyPr lIns="45719" rIns="45719"/>
          <a:lstStyle/>
          <a:p>
            <a:endParaRPr dirty="0">
              <a:latin typeface="Arial" panose="020B0604020202020204" pitchFamily="34" charset="0"/>
            </a:endParaRPr>
          </a:p>
        </p:txBody>
      </p:sp>
      <p:sp>
        <p:nvSpPr>
          <p:cNvPr id="11" name="TextShape 3"/>
          <p:cNvSpPr txBox="1"/>
          <p:nvPr userDrawn="1"/>
        </p:nvSpPr>
        <p:spPr>
          <a:xfrm>
            <a:off x="8724153" y="6490079"/>
            <a:ext cx="273106" cy="213988"/>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p>
            <a:pPr algn="ctr">
              <a:defRPr sz="800" spc="-1">
                <a:solidFill>
                  <a:srgbClr val="FFFFFF"/>
                </a:solidFill>
                <a:uFill>
                  <a:solidFill>
                    <a:srgbClr val="FFFFFF"/>
                  </a:solidFill>
                </a:uFill>
              </a:defRPr>
            </a:pPr>
            <a:fld id="{86CB4B4D-7CA3-9044-876B-883B54F8677D}" type="slidenum">
              <a:rPr smtClean="0">
                <a:latin typeface="Arial" panose="020B0604020202020204" pitchFamily="34" charset="0"/>
                <a:cs typeface="Arial" panose="020B0604020202020204" pitchFamily="34" charset="0"/>
              </a:rPr>
              <a:t>‹N°›</a:t>
            </a:fld>
            <a:endParaRPr dirty="0">
              <a:latin typeface="Arial" panose="020B0604020202020204" pitchFamily="34" charset="0"/>
              <a:cs typeface="Arial" panose="020B0604020202020204" pitchFamily="34" charset="0"/>
            </a:endParaRPr>
          </a:p>
        </p:txBody>
      </p:sp>
      <p:sp>
        <p:nvSpPr>
          <p:cNvPr id="2" name="Titre 1"/>
          <p:cNvSpPr>
            <a:spLocks noGrp="1"/>
          </p:cNvSpPr>
          <p:nvPr>
            <p:ph type="ctrTitle"/>
          </p:nvPr>
        </p:nvSpPr>
        <p:spPr>
          <a:xfrm>
            <a:off x="3884613" y="2751138"/>
            <a:ext cx="4891087" cy="1341891"/>
          </a:xfrm>
        </p:spPr>
        <p:txBody>
          <a:bodyPr anchor="t">
            <a:normAutofit/>
          </a:bodyPr>
          <a:lstStyle>
            <a:lvl1pPr algn="l">
              <a:defRPr sz="3200">
                <a:latin typeface="Arial" panose="020B0604020202020204" pitchFamily="34" charset="0"/>
                <a:cs typeface="Arial" panose="020B0604020202020204"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3884566" y="4913654"/>
            <a:ext cx="4893575" cy="548481"/>
          </a:xfrm>
        </p:spPr>
        <p:txBody>
          <a:bodyPr anchor="b">
            <a:noAutofit/>
          </a:bodyPr>
          <a:lstStyle>
            <a:lvl1pPr marL="0" indent="0" algn="l">
              <a:buNone/>
              <a:defRPr sz="20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fr-FR" dirty="0"/>
          </a:p>
        </p:txBody>
      </p:sp>
      <p:sp>
        <p:nvSpPr>
          <p:cNvPr id="4" name="Espace réservé de la date 3"/>
          <p:cNvSpPr>
            <a:spLocks noGrp="1"/>
          </p:cNvSpPr>
          <p:nvPr>
            <p:ph type="dt" sz="half" idx="10"/>
          </p:nvPr>
        </p:nvSpPr>
        <p:spPr/>
        <p:txBody>
          <a:bodyPr/>
          <a:lstStyle/>
          <a:p>
            <a:fld id="{CB5CD431-8979-40BA-906D-370E0EB62E2B}" type="datetimeFigureOut">
              <a:rPr lang="fr-FR" smtClean="0"/>
              <a:t>10/03/2020</a:t>
            </a:fld>
            <a:endParaRPr lang="fr-FR"/>
          </a:p>
        </p:txBody>
      </p:sp>
      <p:sp>
        <p:nvSpPr>
          <p:cNvPr id="5" name="Espace réservé du pied de page 4"/>
          <p:cNvSpPr>
            <a:spLocks noGrp="1"/>
          </p:cNvSpPr>
          <p:nvPr>
            <p:ph type="ftr" sz="quarter" idx="11"/>
          </p:nvPr>
        </p:nvSpPr>
        <p:spPr/>
        <p:txBody>
          <a:bodyPr/>
          <a:lstStyle/>
          <a:p>
            <a:endParaRPr lang="fr-FR"/>
          </a:p>
        </p:txBody>
      </p:sp>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3072" y="1"/>
            <a:ext cx="35871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Imag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6427" y="584792"/>
            <a:ext cx="1079754" cy="1387881"/>
          </a:xfrm>
          <a:prstGeom prst="rect">
            <a:avLst/>
          </a:prstGeom>
        </p:spPr>
      </p:pic>
    </p:spTree>
    <p:extLst>
      <p:ext uri="{BB962C8B-B14F-4D97-AF65-F5344CB8AC3E}">
        <p14:creationId xmlns:p14="http://schemas.microsoft.com/office/powerpoint/2010/main" val="285029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bg>
      <p:bgPr>
        <a:solidFill>
          <a:schemeClr val="accent5">
            <a:lumMod val="50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36072" y="1"/>
            <a:ext cx="9180072" cy="6857999"/>
          </a:xfrm>
          <a:prstGeom prst="rect">
            <a:avLst/>
          </a:prstGeom>
          <a:gradFill flip="none" rotWithShape="1">
            <a:gsLst>
              <a:gs pos="0">
                <a:srgbClr val="163F70"/>
              </a:gs>
              <a:gs pos="71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re 1"/>
          <p:cNvSpPr>
            <a:spLocks noGrp="1"/>
          </p:cNvSpPr>
          <p:nvPr>
            <p:ph type="ctrTitle"/>
          </p:nvPr>
        </p:nvSpPr>
        <p:spPr>
          <a:xfrm>
            <a:off x="3898002" y="2743200"/>
            <a:ext cx="4877697" cy="2570163"/>
          </a:xfrm>
        </p:spPr>
        <p:txBody>
          <a:bodyPr anchor="t">
            <a:normAutofit/>
          </a:bodyPr>
          <a:lstStyle>
            <a:lvl1pPr algn="l">
              <a:defRPr sz="3200">
                <a:solidFill>
                  <a:schemeClr val="bg1"/>
                </a:solidFill>
                <a:latin typeface="Arial" panose="020B0604020202020204" pitchFamily="34" charset="0"/>
                <a:cs typeface="Arial" panose="020B0604020202020204"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3897956" y="5450682"/>
            <a:ext cx="4880177" cy="548481"/>
          </a:xfrm>
        </p:spPr>
        <p:txBody>
          <a:bodyPr anchor="b">
            <a:noAutofit/>
          </a:bodyPr>
          <a:lstStyle>
            <a:lvl1pPr marL="0" indent="0" algn="l">
              <a:buNone/>
              <a:defRPr sz="2000">
                <a:solidFill>
                  <a:schemeClr val="accent1">
                    <a:lumMod val="40000"/>
                    <a:lumOff val="6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fr-FR" dirty="0"/>
          </a:p>
        </p:txBody>
      </p:sp>
      <p:sp>
        <p:nvSpPr>
          <p:cNvPr id="4" name="Espace réservé de la date 3"/>
          <p:cNvSpPr>
            <a:spLocks noGrp="1"/>
          </p:cNvSpPr>
          <p:nvPr>
            <p:ph type="dt" sz="half" idx="10"/>
          </p:nvPr>
        </p:nvSpPr>
        <p:spPr/>
        <p:txBody>
          <a:bodyPr/>
          <a:lstStyle/>
          <a:p>
            <a:fld id="{CB5CD431-8979-40BA-906D-370E0EB62E2B}" type="datetimeFigureOut">
              <a:rPr lang="fr-FR" smtClean="0"/>
              <a:t>10/03/2020</a:t>
            </a:fld>
            <a:endParaRPr lang="fr-FR"/>
          </a:p>
        </p:txBody>
      </p:sp>
      <p:sp>
        <p:nvSpPr>
          <p:cNvPr id="5" name="Espace réservé du pied de page 4"/>
          <p:cNvSpPr>
            <a:spLocks noGrp="1"/>
          </p:cNvSpPr>
          <p:nvPr>
            <p:ph type="ftr" sz="quarter" idx="11"/>
          </p:nvPr>
        </p:nvSpPr>
        <p:spPr/>
        <p:txBody>
          <a:bodyPr/>
          <a:lstStyle/>
          <a:p>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427" y="584792"/>
            <a:ext cx="1079754" cy="1387881"/>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3072" y="1"/>
            <a:ext cx="35871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07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7488" y="1902610"/>
            <a:ext cx="7260976" cy="4502150"/>
          </a:xfrm>
        </p:spPr>
        <p:txBody>
          <a:bodyPr>
            <a:normAutofit/>
          </a:bodyPr>
          <a:lstStyle>
            <a:lvl1pPr marL="342900" indent="-342900">
              <a:buFont typeface="Arial" panose="020B0604020202020204" pitchFamily="34" charset="0"/>
              <a:buChar char="•"/>
              <a:defRPr sz="2000"/>
            </a:lvl1pPr>
            <a:lvl2pPr>
              <a:defRPr sz="2000"/>
            </a:lvl2pPr>
            <a:lvl3pPr>
              <a:defRPr sz="1800"/>
            </a:lvl3pPr>
            <a:lvl4pPr>
              <a:defRPr sz="1600"/>
            </a:lvl4pPr>
            <a:lvl5pPr>
              <a:defRPr sz="16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CB5CD431-8979-40BA-906D-370E0EB62E2B}" type="datetimeFigureOut">
              <a:rPr lang="fr-FR" smtClean="0"/>
              <a:t>10/03/2020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8A3DE8-BFA3-4C80-A813-E33BBD8340D7}" type="slidenum">
              <a:rPr lang="fr-FR" smtClean="0"/>
              <a:t>‹N°›</a:t>
            </a:fld>
            <a:endParaRPr lang="fr-FR"/>
          </a:p>
        </p:txBody>
      </p:sp>
      <p:sp>
        <p:nvSpPr>
          <p:cNvPr id="10" name="Rectangle 9"/>
          <p:cNvSpPr/>
          <p:nvPr userDrawn="1"/>
        </p:nvSpPr>
        <p:spPr bwMode="gray">
          <a:xfrm>
            <a:off x="-1" y="1252356"/>
            <a:ext cx="148748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8" name="CustomShape 2"/>
          <p:cNvSpPr/>
          <p:nvPr userDrawn="1"/>
        </p:nvSpPr>
        <p:spPr>
          <a:xfrm>
            <a:off x="8705152" y="6442494"/>
            <a:ext cx="306016" cy="306018"/>
          </a:xfrm>
          <a:prstGeom prst="ellipse">
            <a:avLst/>
          </a:prstGeom>
          <a:solidFill>
            <a:schemeClr val="accent5"/>
          </a:solidFill>
          <a:ln>
            <a:solidFill>
              <a:srgbClr val="FFFFFF"/>
            </a:solidFill>
          </a:ln>
        </p:spPr>
        <p:txBody>
          <a:bodyPr lIns="45719" rIns="45719"/>
          <a:lstStyle/>
          <a:p>
            <a:endParaRPr dirty="0">
              <a:latin typeface="Arial" panose="020B0604020202020204" pitchFamily="34" charset="0"/>
            </a:endParaRPr>
          </a:p>
        </p:txBody>
      </p:sp>
      <p:sp>
        <p:nvSpPr>
          <p:cNvPr id="11" name="TextShape 3"/>
          <p:cNvSpPr txBox="1"/>
          <p:nvPr userDrawn="1"/>
        </p:nvSpPr>
        <p:spPr>
          <a:xfrm>
            <a:off x="8724153" y="6490079"/>
            <a:ext cx="273106" cy="213988"/>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p>
            <a:pPr algn="ctr">
              <a:defRPr sz="800" spc="-1">
                <a:solidFill>
                  <a:srgbClr val="FFFFFF"/>
                </a:solidFill>
                <a:uFill>
                  <a:solidFill>
                    <a:srgbClr val="FFFFFF"/>
                  </a:solidFill>
                </a:uFill>
              </a:defRPr>
            </a:pPr>
            <a:fld id="{86CB4B4D-7CA3-9044-876B-883B54F8677D}" type="slidenum">
              <a:rPr smtClean="0">
                <a:latin typeface="Arial" panose="020B0604020202020204" pitchFamily="34" charset="0"/>
                <a:cs typeface="Arial" panose="020B0604020202020204" pitchFamily="34" charset="0"/>
              </a:rPr>
              <a:t>‹N°›</a:t>
            </a:fld>
            <a:endParaRPr dirty="0">
              <a:latin typeface="Arial" panose="020B0604020202020204" pitchFamily="34" charset="0"/>
              <a:cs typeface="Arial" panose="020B0604020202020204" pitchFamily="34" charset="0"/>
            </a:endParaRPr>
          </a:p>
        </p:txBody>
      </p:sp>
      <p:sp>
        <p:nvSpPr>
          <p:cNvPr id="12" name="Titre 1"/>
          <p:cNvSpPr>
            <a:spLocks noGrp="1"/>
          </p:cNvSpPr>
          <p:nvPr>
            <p:ph type="title"/>
          </p:nvPr>
        </p:nvSpPr>
        <p:spPr>
          <a:xfrm>
            <a:off x="1487488" y="929895"/>
            <a:ext cx="7259636" cy="743694"/>
          </a:xfrm>
        </p:spPr>
        <p:txBody>
          <a:bodyPr anchor="t"/>
          <a:lstStyle>
            <a:lvl1pPr>
              <a:lnSpc>
                <a:spcPts val="3200"/>
              </a:lnSpc>
              <a:defRPr/>
            </a:lvl1pPr>
          </a:lstStyle>
          <a:p>
            <a:r>
              <a:rPr lang="fr-FR"/>
              <a:t>Modifiez le style du titre</a:t>
            </a:r>
            <a:endParaRPr lang="fr-FR" dirty="0"/>
          </a:p>
        </p:txBody>
      </p:sp>
    </p:spTree>
    <p:extLst>
      <p:ext uri="{BB962C8B-B14F-4D97-AF65-F5344CB8AC3E}">
        <p14:creationId xmlns:p14="http://schemas.microsoft.com/office/powerpoint/2010/main" val="257389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3888" y="1812505"/>
            <a:ext cx="8124576" cy="4785145"/>
          </a:xfrm>
        </p:spPr>
        <p:txBody>
          <a:bodyPr>
            <a:normAutofit/>
          </a:bodyPr>
          <a:lstStyle>
            <a:lvl1pPr marL="276225" indent="-276225">
              <a:lnSpc>
                <a:spcPts val="1900"/>
              </a:lnSpc>
              <a:spcBef>
                <a:spcPts val="600"/>
              </a:spcBef>
              <a:buClr>
                <a:schemeClr val="accent1">
                  <a:lumMod val="75000"/>
                </a:schemeClr>
              </a:buClr>
              <a:buFont typeface="Arial" panose="020B0604020202020204" pitchFamily="34" charset="0"/>
              <a:buChar char="⁄"/>
              <a:defRPr sz="2000" b="1">
                <a:solidFill>
                  <a:schemeClr val="accent1">
                    <a:lumMod val="75000"/>
                  </a:schemeClr>
                </a:solidFill>
              </a:defRPr>
            </a:lvl1pPr>
            <a:lvl2pPr marL="542925" indent="-257175">
              <a:lnSpc>
                <a:spcPts val="1900"/>
              </a:lnSpc>
              <a:spcBef>
                <a:spcPts val="600"/>
              </a:spcBef>
              <a:buFont typeface="Arial" panose="020B0604020202020204" pitchFamily="34" charset="0"/>
              <a:buChar char="•"/>
              <a:defRPr sz="2000"/>
            </a:lvl2pPr>
            <a:lvl3pPr>
              <a:lnSpc>
                <a:spcPts val="1900"/>
              </a:lnSpc>
              <a:spcBef>
                <a:spcPts val="600"/>
              </a:spcBef>
              <a:defRPr sz="1800"/>
            </a:lvl3pPr>
            <a:lvl4pPr>
              <a:lnSpc>
                <a:spcPts val="1900"/>
              </a:lnSpc>
              <a:spcBef>
                <a:spcPts val="600"/>
              </a:spcBef>
              <a:defRPr sz="1600"/>
            </a:lvl4pPr>
            <a:lvl5pPr>
              <a:lnSpc>
                <a:spcPts val="1900"/>
              </a:lnSpc>
              <a:spcBef>
                <a:spcPts val="600"/>
              </a:spcBef>
              <a:defRPr sz="16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CB5CD431-8979-40BA-906D-370E0EB62E2B}" type="datetimeFigureOut">
              <a:rPr lang="fr-FR" smtClean="0"/>
              <a:t>10/03/2020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8A3DE8-BFA3-4C80-A813-E33BBD8340D7}" type="slidenum">
              <a:rPr lang="fr-FR" smtClean="0"/>
              <a:t>‹N°›</a:t>
            </a:fld>
            <a:endParaRPr lang="fr-FR"/>
          </a:p>
        </p:txBody>
      </p:sp>
      <p:sp>
        <p:nvSpPr>
          <p:cNvPr id="10" name="Rectangle 9"/>
          <p:cNvSpPr/>
          <p:nvPr userDrawn="1"/>
        </p:nvSpPr>
        <p:spPr bwMode="gray">
          <a:xfrm>
            <a:off x="0" y="1251457"/>
            <a:ext cx="623888"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8" name="CustomShape 2"/>
          <p:cNvSpPr/>
          <p:nvPr userDrawn="1"/>
        </p:nvSpPr>
        <p:spPr>
          <a:xfrm>
            <a:off x="8705152" y="6442494"/>
            <a:ext cx="306016" cy="306018"/>
          </a:xfrm>
          <a:prstGeom prst="ellipse">
            <a:avLst/>
          </a:prstGeom>
          <a:solidFill>
            <a:schemeClr val="accent5"/>
          </a:solidFill>
          <a:ln>
            <a:solidFill>
              <a:srgbClr val="FFFFFF"/>
            </a:solidFill>
          </a:ln>
        </p:spPr>
        <p:txBody>
          <a:bodyPr lIns="45719" rIns="45719"/>
          <a:lstStyle/>
          <a:p>
            <a:endParaRPr dirty="0">
              <a:latin typeface="Arial" panose="020B0604020202020204" pitchFamily="34" charset="0"/>
            </a:endParaRPr>
          </a:p>
        </p:txBody>
      </p:sp>
      <p:sp>
        <p:nvSpPr>
          <p:cNvPr id="11" name="TextShape 3"/>
          <p:cNvSpPr txBox="1"/>
          <p:nvPr userDrawn="1"/>
        </p:nvSpPr>
        <p:spPr>
          <a:xfrm>
            <a:off x="8724153" y="6490079"/>
            <a:ext cx="273106" cy="213988"/>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p>
            <a:pPr algn="ctr">
              <a:defRPr sz="800" spc="-1">
                <a:solidFill>
                  <a:srgbClr val="FFFFFF"/>
                </a:solidFill>
                <a:uFill>
                  <a:solidFill>
                    <a:srgbClr val="FFFFFF"/>
                  </a:solidFill>
                </a:uFill>
              </a:defRPr>
            </a:pPr>
            <a:fld id="{86CB4B4D-7CA3-9044-876B-883B54F8677D}" type="slidenum">
              <a:rPr smtClean="0">
                <a:latin typeface="Arial" panose="020B0604020202020204" pitchFamily="34" charset="0"/>
                <a:cs typeface="Arial" panose="020B0604020202020204" pitchFamily="34" charset="0"/>
              </a:rPr>
              <a:t>‹N°›</a:t>
            </a:fld>
            <a:endParaRPr dirty="0">
              <a:latin typeface="Arial" panose="020B0604020202020204" pitchFamily="34" charset="0"/>
              <a:cs typeface="Arial" panose="020B0604020202020204" pitchFamily="34" charset="0"/>
            </a:endParaRPr>
          </a:p>
        </p:txBody>
      </p:sp>
      <p:sp>
        <p:nvSpPr>
          <p:cNvPr id="2" name="Titre 1"/>
          <p:cNvSpPr>
            <a:spLocks noGrp="1"/>
          </p:cNvSpPr>
          <p:nvPr>
            <p:ph type="title"/>
          </p:nvPr>
        </p:nvSpPr>
        <p:spPr>
          <a:xfrm>
            <a:off x="623887" y="972290"/>
            <a:ext cx="8123237" cy="743694"/>
          </a:xfrm>
        </p:spPr>
        <p:txBody>
          <a:bodyPr anchor="t">
            <a:normAutofit/>
          </a:bodyPr>
          <a:lstStyle>
            <a:lvl1pPr>
              <a:lnSpc>
                <a:spcPts val="2800"/>
              </a:lnSpc>
              <a:defRPr sz="3000"/>
            </a:lvl1pPr>
          </a:lstStyle>
          <a:p>
            <a:r>
              <a:rPr lang="fr-FR"/>
              <a:t>Modifiez le style du titre</a:t>
            </a:r>
            <a:endParaRPr lang="fr-FR" dirty="0"/>
          </a:p>
        </p:txBody>
      </p:sp>
    </p:spTree>
    <p:extLst>
      <p:ext uri="{BB962C8B-B14F-4D97-AF65-F5344CB8AC3E}">
        <p14:creationId xmlns:p14="http://schemas.microsoft.com/office/powerpoint/2010/main" val="13309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23888" y="866395"/>
            <a:ext cx="8052568" cy="1143000"/>
          </a:xfrm>
        </p:spPr>
        <p:txBody>
          <a:bodyPr anchor="t">
            <a:normAutofit/>
          </a:bodyPr>
          <a:lstStyle>
            <a:lvl1pPr>
              <a:defRPr sz="3000"/>
            </a:lvl1pPr>
          </a:lstStyle>
          <a:p>
            <a:r>
              <a:rPr lang="fr-FR"/>
              <a:t>Modifiez le style du titre</a:t>
            </a:r>
            <a:endParaRPr lang="fr-FR" dirty="0"/>
          </a:p>
        </p:txBody>
      </p:sp>
      <p:sp>
        <p:nvSpPr>
          <p:cNvPr id="3" name="Espace réservé du contenu 2"/>
          <p:cNvSpPr>
            <a:spLocks noGrp="1"/>
          </p:cNvSpPr>
          <p:nvPr>
            <p:ph sz="half" idx="1"/>
          </p:nvPr>
        </p:nvSpPr>
        <p:spPr>
          <a:xfrm>
            <a:off x="495300" y="2124075"/>
            <a:ext cx="4038600" cy="4002088"/>
          </a:xfrm>
        </p:spPr>
        <p:txBody>
          <a:bodyPr>
            <a:normAutofit/>
          </a:bodyPr>
          <a:lstStyle>
            <a:lvl1pPr marL="276225" indent="-276225">
              <a:defRPr sz="2400">
                <a:solidFill>
                  <a:schemeClr val="accent5">
                    <a:lumMod val="75000"/>
                  </a:schemeClr>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2124075"/>
            <a:ext cx="4038600" cy="4002088"/>
          </a:xfrm>
        </p:spPr>
        <p:txBody>
          <a:bodyPr>
            <a:normAutofit/>
          </a:bodyPr>
          <a:lstStyle>
            <a:lvl1pPr marL="266700" indent="-266700">
              <a:defRPr sz="2400">
                <a:solidFill>
                  <a:schemeClr val="accent5">
                    <a:lumMod val="75000"/>
                  </a:schemeClr>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p:cNvSpPr>
            <a:spLocks noGrp="1"/>
          </p:cNvSpPr>
          <p:nvPr>
            <p:ph type="dt" sz="half" idx="10"/>
          </p:nvPr>
        </p:nvSpPr>
        <p:spPr/>
        <p:txBody>
          <a:bodyPr/>
          <a:lstStyle/>
          <a:p>
            <a:fld id="{CB5CD431-8979-40BA-906D-370E0EB62E2B}" type="datetimeFigureOut">
              <a:rPr lang="fr-FR" smtClean="0"/>
              <a:t>10/03/2020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8A3DE8-BFA3-4C80-A813-E33BBD8340D7}" type="slidenum">
              <a:rPr lang="fr-FR" smtClean="0"/>
              <a:t>‹N°›</a:t>
            </a:fld>
            <a:endParaRPr lang="fr-FR"/>
          </a:p>
        </p:txBody>
      </p:sp>
      <p:sp>
        <p:nvSpPr>
          <p:cNvPr id="8" name="Rectangle 7"/>
          <p:cNvSpPr/>
          <p:nvPr userDrawn="1"/>
        </p:nvSpPr>
        <p:spPr bwMode="gray">
          <a:xfrm>
            <a:off x="0" y="1242831"/>
            <a:ext cx="623888"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9" name="CustomShape 2"/>
          <p:cNvSpPr/>
          <p:nvPr userDrawn="1"/>
        </p:nvSpPr>
        <p:spPr>
          <a:xfrm>
            <a:off x="8705152" y="6442494"/>
            <a:ext cx="306016" cy="306018"/>
          </a:xfrm>
          <a:prstGeom prst="ellipse">
            <a:avLst/>
          </a:prstGeom>
          <a:solidFill>
            <a:schemeClr val="accent5"/>
          </a:solidFill>
          <a:ln>
            <a:solidFill>
              <a:srgbClr val="FFFFFF"/>
            </a:solidFill>
          </a:ln>
        </p:spPr>
        <p:txBody>
          <a:bodyPr lIns="45719" rIns="45719"/>
          <a:lstStyle/>
          <a:p>
            <a:endParaRPr dirty="0">
              <a:latin typeface="Arial" panose="020B0604020202020204" pitchFamily="34" charset="0"/>
            </a:endParaRPr>
          </a:p>
        </p:txBody>
      </p:sp>
      <p:sp>
        <p:nvSpPr>
          <p:cNvPr id="10" name="TextShape 3"/>
          <p:cNvSpPr txBox="1"/>
          <p:nvPr userDrawn="1"/>
        </p:nvSpPr>
        <p:spPr>
          <a:xfrm>
            <a:off x="8724153" y="6490079"/>
            <a:ext cx="273106" cy="213988"/>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p>
            <a:pPr algn="ctr">
              <a:defRPr sz="800" spc="-1">
                <a:solidFill>
                  <a:srgbClr val="FFFFFF"/>
                </a:solidFill>
                <a:uFill>
                  <a:solidFill>
                    <a:srgbClr val="FFFFFF"/>
                  </a:solidFill>
                </a:uFill>
              </a:defRPr>
            </a:pPr>
            <a:fld id="{86CB4B4D-7CA3-9044-876B-883B54F8677D}" type="slidenum">
              <a:rPr smtClean="0">
                <a:latin typeface="Arial" panose="020B0604020202020204" pitchFamily="34" charset="0"/>
                <a:cs typeface="Arial" panose="020B0604020202020204" pitchFamily="34" charset="0"/>
              </a:rPr>
              <a:t>‹N°›</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59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23888" y="866395"/>
            <a:ext cx="8052568" cy="1143000"/>
          </a:xfrm>
        </p:spPr>
        <p:txBody>
          <a:bodyPr anchor="t">
            <a:normAutofit/>
          </a:bodyPr>
          <a:lstStyle>
            <a:lvl1pPr>
              <a:defRPr sz="3000"/>
            </a:lvl1pPr>
          </a:lstStyle>
          <a:p>
            <a:r>
              <a:rPr lang="fr-FR"/>
              <a:t>Modifiez le style du titre</a:t>
            </a:r>
            <a:endParaRPr lang="fr-FR" dirty="0"/>
          </a:p>
        </p:txBody>
      </p:sp>
      <p:sp>
        <p:nvSpPr>
          <p:cNvPr id="3" name="Espace réservé de la date 2"/>
          <p:cNvSpPr>
            <a:spLocks noGrp="1"/>
          </p:cNvSpPr>
          <p:nvPr>
            <p:ph type="dt" sz="half" idx="10"/>
          </p:nvPr>
        </p:nvSpPr>
        <p:spPr/>
        <p:txBody>
          <a:bodyPr/>
          <a:lstStyle/>
          <a:p>
            <a:fld id="{CB5CD431-8979-40BA-906D-370E0EB62E2B}" type="datetimeFigureOut">
              <a:rPr lang="fr-FR" smtClean="0"/>
              <a:t>10/03/2020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18A3DE8-BFA3-4C80-A813-E33BBD8340D7}" type="slidenum">
              <a:rPr lang="fr-FR" smtClean="0"/>
              <a:t>‹N°›</a:t>
            </a:fld>
            <a:endParaRPr lang="fr-FR"/>
          </a:p>
        </p:txBody>
      </p:sp>
      <p:sp>
        <p:nvSpPr>
          <p:cNvPr id="6" name="Rectangle 5"/>
          <p:cNvSpPr/>
          <p:nvPr userDrawn="1"/>
        </p:nvSpPr>
        <p:spPr bwMode="gray">
          <a:xfrm>
            <a:off x="0" y="1242831"/>
            <a:ext cx="623888"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7" name="CustomShape 2"/>
          <p:cNvSpPr/>
          <p:nvPr userDrawn="1"/>
        </p:nvSpPr>
        <p:spPr>
          <a:xfrm>
            <a:off x="8705152" y="6442494"/>
            <a:ext cx="306016" cy="306018"/>
          </a:xfrm>
          <a:prstGeom prst="ellipse">
            <a:avLst/>
          </a:prstGeom>
          <a:solidFill>
            <a:schemeClr val="accent5"/>
          </a:solidFill>
          <a:ln>
            <a:solidFill>
              <a:srgbClr val="FFFFFF"/>
            </a:solidFill>
          </a:ln>
        </p:spPr>
        <p:txBody>
          <a:bodyPr lIns="45719" rIns="45719"/>
          <a:lstStyle/>
          <a:p>
            <a:endParaRPr dirty="0">
              <a:latin typeface="Arial" panose="020B0604020202020204" pitchFamily="34" charset="0"/>
            </a:endParaRPr>
          </a:p>
        </p:txBody>
      </p:sp>
      <p:sp>
        <p:nvSpPr>
          <p:cNvPr id="8" name="TextShape 3"/>
          <p:cNvSpPr txBox="1"/>
          <p:nvPr userDrawn="1"/>
        </p:nvSpPr>
        <p:spPr>
          <a:xfrm>
            <a:off x="8724153" y="6490079"/>
            <a:ext cx="273106" cy="213988"/>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p>
            <a:pPr algn="ctr">
              <a:defRPr sz="800" spc="-1">
                <a:solidFill>
                  <a:srgbClr val="FFFFFF"/>
                </a:solidFill>
                <a:uFill>
                  <a:solidFill>
                    <a:srgbClr val="FFFFFF"/>
                  </a:solidFill>
                </a:uFill>
              </a:defRPr>
            </a:pPr>
            <a:fld id="{86CB4B4D-7CA3-9044-876B-883B54F8677D}" type="slidenum">
              <a:rPr smtClean="0">
                <a:latin typeface="Arial" panose="020B0604020202020204" pitchFamily="34" charset="0"/>
                <a:cs typeface="Arial" panose="020B0604020202020204" pitchFamily="34" charset="0"/>
              </a:rPr>
              <a:t>‹N°›</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176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5CD431-8979-40BA-906D-370E0EB62E2B}" type="datetimeFigureOut">
              <a:rPr lang="fr-FR" smtClean="0"/>
              <a:t>10/03/2020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18A3DE8-BFA3-4C80-A813-E33BBD8340D7}" type="slidenum">
              <a:rPr lang="fr-FR" smtClean="0"/>
              <a:t>‹N°›</a:t>
            </a:fld>
            <a:endParaRPr lang="fr-FR"/>
          </a:p>
        </p:txBody>
      </p:sp>
      <p:sp>
        <p:nvSpPr>
          <p:cNvPr id="5" name="CustomShape 2"/>
          <p:cNvSpPr/>
          <p:nvPr userDrawn="1"/>
        </p:nvSpPr>
        <p:spPr>
          <a:xfrm>
            <a:off x="8705152" y="6442494"/>
            <a:ext cx="306016" cy="306018"/>
          </a:xfrm>
          <a:prstGeom prst="ellipse">
            <a:avLst/>
          </a:prstGeom>
          <a:solidFill>
            <a:schemeClr val="accent5"/>
          </a:solidFill>
          <a:ln>
            <a:solidFill>
              <a:srgbClr val="FFFFFF"/>
            </a:solidFill>
          </a:ln>
        </p:spPr>
        <p:txBody>
          <a:bodyPr lIns="45719" rIns="45719"/>
          <a:lstStyle/>
          <a:p>
            <a:endParaRPr dirty="0">
              <a:latin typeface="Arial" panose="020B0604020202020204" pitchFamily="34" charset="0"/>
            </a:endParaRPr>
          </a:p>
        </p:txBody>
      </p:sp>
      <p:sp>
        <p:nvSpPr>
          <p:cNvPr id="6" name="TextShape 3"/>
          <p:cNvSpPr txBox="1"/>
          <p:nvPr userDrawn="1"/>
        </p:nvSpPr>
        <p:spPr>
          <a:xfrm>
            <a:off x="8724153" y="6490079"/>
            <a:ext cx="273106" cy="213988"/>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p>
            <a:pPr algn="ctr">
              <a:defRPr sz="800" spc="-1">
                <a:solidFill>
                  <a:srgbClr val="FFFFFF"/>
                </a:solidFill>
                <a:uFill>
                  <a:solidFill>
                    <a:srgbClr val="FFFFFF"/>
                  </a:solidFill>
                </a:uFill>
              </a:defRPr>
            </a:pPr>
            <a:fld id="{86CB4B4D-7CA3-9044-876B-883B54F8677D}" type="slidenum">
              <a:rPr smtClean="0">
                <a:latin typeface="Arial" panose="020B0604020202020204" pitchFamily="34" charset="0"/>
                <a:cs typeface="Arial" panose="020B0604020202020204" pitchFamily="34" charset="0"/>
              </a:rPr>
              <a:t>‹N°›</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777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9125" y="997314"/>
            <a:ext cx="3008313" cy="908050"/>
          </a:xfrm>
        </p:spPr>
        <p:txBody>
          <a:bodyPr anchor="t">
            <a:noAutofit/>
          </a:bodyPr>
          <a:lstStyle>
            <a:lvl1pPr algn="l">
              <a:defRPr sz="2000" b="1"/>
            </a:lvl1pPr>
          </a:lstStyle>
          <a:p>
            <a:r>
              <a:rPr lang="fr-FR"/>
              <a:t>Modifiez le style du titre</a:t>
            </a:r>
            <a:endParaRPr lang="fr-FR" dirty="0"/>
          </a:p>
        </p:txBody>
      </p:sp>
      <p:sp>
        <p:nvSpPr>
          <p:cNvPr id="3" name="Espace réservé du contenu 2"/>
          <p:cNvSpPr>
            <a:spLocks noGrp="1"/>
          </p:cNvSpPr>
          <p:nvPr>
            <p:ph idx="1"/>
          </p:nvPr>
        </p:nvSpPr>
        <p:spPr>
          <a:xfrm>
            <a:off x="3841750" y="949690"/>
            <a:ext cx="5111750" cy="5384800"/>
          </a:xfrm>
        </p:spPr>
        <p:txBody>
          <a:bodyPr>
            <a:normAutofit/>
          </a:bodyPr>
          <a:lstStyle>
            <a:lvl1pPr marL="266700" indent="-266700">
              <a:defRPr sz="2400">
                <a:solidFill>
                  <a:schemeClr val="accent5">
                    <a:lumMod val="75000"/>
                  </a:schemeClr>
                </a:solidFill>
              </a:defRPr>
            </a:lvl1pPr>
            <a:lvl2pPr marL="542925" indent="-276225">
              <a:defRPr sz="2000"/>
            </a:lvl2pPr>
            <a:lvl3pPr marL="809625" indent="-266700">
              <a:defRPr sz="1800"/>
            </a:lvl3pPr>
            <a:lvl4pPr marL="1162050" indent="-352425">
              <a:defRPr sz="1600"/>
            </a:lvl4pPr>
            <a:lvl5pPr marL="1438275" indent="-276225">
              <a:defRPr sz="16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619125" y="1905365"/>
            <a:ext cx="3008313" cy="44783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B5CD431-8979-40BA-906D-370E0EB62E2B}" type="datetimeFigureOut">
              <a:rPr lang="fr-FR" smtClean="0"/>
              <a:t>10/03/2020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8A3DE8-BFA3-4C80-A813-E33BBD8340D7}" type="slidenum">
              <a:rPr lang="fr-FR" smtClean="0"/>
              <a:t>‹N°›</a:t>
            </a:fld>
            <a:endParaRPr lang="fr-FR"/>
          </a:p>
        </p:txBody>
      </p:sp>
      <p:sp>
        <p:nvSpPr>
          <p:cNvPr id="8" name="Rectangle 7"/>
          <p:cNvSpPr/>
          <p:nvPr userDrawn="1"/>
        </p:nvSpPr>
        <p:spPr bwMode="gray">
          <a:xfrm>
            <a:off x="0" y="1242831"/>
            <a:ext cx="623888"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9" name="CustomShape 2"/>
          <p:cNvSpPr/>
          <p:nvPr userDrawn="1"/>
        </p:nvSpPr>
        <p:spPr>
          <a:xfrm>
            <a:off x="8705152" y="6442494"/>
            <a:ext cx="306016" cy="306018"/>
          </a:xfrm>
          <a:prstGeom prst="ellipse">
            <a:avLst/>
          </a:prstGeom>
          <a:solidFill>
            <a:schemeClr val="accent5"/>
          </a:solidFill>
          <a:ln>
            <a:solidFill>
              <a:srgbClr val="FFFFFF"/>
            </a:solidFill>
          </a:ln>
        </p:spPr>
        <p:txBody>
          <a:bodyPr lIns="45719" rIns="45719"/>
          <a:lstStyle/>
          <a:p>
            <a:endParaRPr dirty="0">
              <a:latin typeface="Arial" panose="020B0604020202020204" pitchFamily="34" charset="0"/>
            </a:endParaRPr>
          </a:p>
        </p:txBody>
      </p:sp>
      <p:sp>
        <p:nvSpPr>
          <p:cNvPr id="10" name="TextShape 3"/>
          <p:cNvSpPr txBox="1"/>
          <p:nvPr userDrawn="1"/>
        </p:nvSpPr>
        <p:spPr>
          <a:xfrm>
            <a:off x="8724153" y="6490079"/>
            <a:ext cx="273106" cy="213988"/>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p>
            <a:pPr algn="ctr">
              <a:defRPr sz="800" spc="-1">
                <a:solidFill>
                  <a:srgbClr val="FFFFFF"/>
                </a:solidFill>
                <a:uFill>
                  <a:solidFill>
                    <a:srgbClr val="FFFFFF"/>
                  </a:solidFill>
                </a:uFill>
              </a:defRPr>
            </a:pPr>
            <a:fld id="{86CB4B4D-7CA3-9044-876B-883B54F8677D}" type="slidenum">
              <a:rPr smtClean="0">
                <a:latin typeface="Arial" panose="020B0604020202020204" pitchFamily="34" charset="0"/>
                <a:cs typeface="Arial" panose="020B0604020202020204" pitchFamily="34" charset="0"/>
              </a:rPr>
              <a:t>‹N°›</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90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7487" y="4800600"/>
            <a:ext cx="7259637" cy="566738"/>
          </a:xfrm>
        </p:spPr>
        <p:txBody>
          <a:bodyPr anchor="b"/>
          <a:lstStyle>
            <a:lvl1pPr algn="l">
              <a:defRPr sz="2000" b="1"/>
            </a:lvl1pPr>
          </a:lstStyle>
          <a:p>
            <a:r>
              <a:rPr lang="fr-FR"/>
              <a:t>Modifiez le style du titre</a:t>
            </a:r>
            <a:endParaRPr lang="fr-FR" dirty="0"/>
          </a:p>
        </p:txBody>
      </p:sp>
      <p:sp>
        <p:nvSpPr>
          <p:cNvPr id="3" name="Espace réservé pour une image  2"/>
          <p:cNvSpPr>
            <a:spLocks noGrp="1"/>
          </p:cNvSpPr>
          <p:nvPr>
            <p:ph type="pic" idx="1"/>
          </p:nvPr>
        </p:nvSpPr>
        <p:spPr>
          <a:xfrm>
            <a:off x="1487489" y="971549"/>
            <a:ext cx="7259636" cy="3756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487487" y="5367338"/>
            <a:ext cx="725963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B5CD431-8979-40BA-906D-370E0EB62E2B}" type="datetimeFigureOut">
              <a:rPr lang="fr-FR" smtClean="0"/>
              <a:t>10/03/2020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8A3DE8-BFA3-4C80-A813-E33BBD8340D7}" type="slidenum">
              <a:rPr lang="fr-FR" smtClean="0"/>
              <a:t>‹N°›</a:t>
            </a:fld>
            <a:endParaRPr lang="fr-FR"/>
          </a:p>
        </p:txBody>
      </p:sp>
      <p:sp>
        <p:nvSpPr>
          <p:cNvPr id="8" name="CustomShape 2"/>
          <p:cNvSpPr/>
          <p:nvPr userDrawn="1"/>
        </p:nvSpPr>
        <p:spPr>
          <a:xfrm>
            <a:off x="8705152" y="6442494"/>
            <a:ext cx="306016" cy="306018"/>
          </a:xfrm>
          <a:prstGeom prst="ellipse">
            <a:avLst/>
          </a:prstGeom>
          <a:solidFill>
            <a:schemeClr val="accent5"/>
          </a:solidFill>
          <a:ln>
            <a:solidFill>
              <a:srgbClr val="FFFFFF"/>
            </a:solidFill>
          </a:ln>
        </p:spPr>
        <p:txBody>
          <a:bodyPr lIns="45719" rIns="45719"/>
          <a:lstStyle/>
          <a:p>
            <a:endParaRPr dirty="0">
              <a:latin typeface="Arial" panose="020B0604020202020204" pitchFamily="34" charset="0"/>
            </a:endParaRPr>
          </a:p>
        </p:txBody>
      </p:sp>
      <p:sp>
        <p:nvSpPr>
          <p:cNvPr id="9" name="TextShape 3"/>
          <p:cNvSpPr txBox="1"/>
          <p:nvPr userDrawn="1"/>
        </p:nvSpPr>
        <p:spPr>
          <a:xfrm>
            <a:off x="8724153" y="6490079"/>
            <a:ext cx="273106" cy="213988"/>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p>
            <a:pPr algn="ctr">
              <a:defRPr sz="800" spc="-1">
                <a:solidFill>
                  <a:srgbClr val="FFFFFF"/>
                </a:solidFill>
                <a:uFill>
                  <a:solidFill>
                    <a:srgbClr val="FFFFFF"/>
                  </a:solidFill>
                </a:uFill>
              </a:defRPr>
            </a:pPr>
            <a:fld id="{86CB4B4D-7CA3-9044-876B-883B54F8677D}" type="slidenum">
              <a:rPr smtClean="0">
                <a:latin typeface="Arial" panose="020B0604020202020204" pitchFamily="34" charset="0"/>
                <a:cs typeface="Arial" panose="020B0604020202020204" pitchFamily="34" charset="0"/>
              </a:rPr>
              <a:t>‹N°›</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275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720000"/>
          </a:xfrm>
          <a:prstGeom prst="rect">
            <a:avLst/>
          </a:prstGeom>
          <a:gradFill flip="none" rotWithShape="1">
            <a:gsLst>
              <a:gs pos="0">
                <a:schemeClr val="accent1">
                  <a:lumMod val="50000"/>
                </a:schemeClr>
              </a:gs>
              <a:gs pos="100000">
                <a:schemeClr val="accent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Espace réservé du titre 1"/>
          <p:cNvSpPr>
            <a:spLocks noGrp="1"/>
          </p:cNvSpPr>
          <p:nvPr>
            <p:ph type="title"/>
          </p:nvPr>
        </p:nvSpPr>
        <p:spPr>
          <a:xfrm>
            <a:off x="1907704" y="989856"/>
            <a:ext cx="6768752"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1907704" y="2132856"/>
            <a:ext cx="6779096" cy="3993307"/>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Narrow" panose="020B0606020202030204" pitchFamily="34" charset="0"/>
              </a:defRPr>
            </a:lvl1pPr>
          </a:lstStyle>
          <a:p>
            <a:fld id="{CB5CD431-8979-40BA-906D-370E0EB62E2B}" type="datetimeFigureOut">
              <a:rPr lang="fr-FR" smtClean="0"/>
              <a:pPr/>
              <a:t>10/03/2020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anose="020B0606020202030204" pitchFamily="34" charset="0"/>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panose="020B0606020202030204" pitchFamily="34" charset="0"/>
              </a:defRPr>
            </a:lvl1pPr>
          </a:lstStyle>
          <a:p>
            <a:fld id="{C18A3DE8-BFA3-4C80-A813-E33BBD8340D7}" type="slidenum">
              <a:rPr lang="fr-FR" smtClean="0"/>
              <a:pPr/>
              <a:t>‹N°›</a:t>
            </a:fld>
            <a:endParaRPr lang="fr-FR"/>
          </a:p>
        </p:txBody>
      </p:sp>
      <p:pic>
        <p:nvPicPr>
          <p:cNvPr id="1026" name="Picture 2"/>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23298" y="67919"/>
            <a:ext cx="865058" cy="58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userDrawn="1"/>
        </p:nvSpPr>
        <p:spPr>
          <a:xfrm>
            <a:off x="1940694" y="166152"/>
            <a:ext cx="2403222" cy="400110"/>
          </a:xfrm>
          <a:prstGeom prst="rect">
            <a:avLst/>
          </a:prstGeom>
          <a:noFill/>
        </p:spPr>
        <p:txBody>
          <a:bodyPr wrap="none" rtlCol="0">
            <a:spAutoFit/>
          </a:bodyPr>
          <a:lstStyle/>
          <a:p>
            <a:r>
              <a:rPr lang="fr-FR" sz="1600" dirty="0">
                <a:solidFill>
                  <a:schemeClr val="accent1">
                    <a:lumMod val="20000"/>
                    <a:lumOff val="80000"/>
                  </a:schemeClr>
                </a:solidFill>
                <a:latin typeface="Arial" panose="020B0604020202020204" pitchFamily="34" charset="0"/>
                <a:cs typeface="Arial" panose="020B0604020202020204" pitchFamily="34" charset="0"/>
              </a:rPr>
              <a:t>Ministère de la </a:t>
            </a:r>
            <a:r>
              <a:rPr lang="fr-FR" sz="2000" dirty="0">
                <a:solidFill>
                  <a:schemeClr val="accent1">
                    <a:lumMod val="20000"/>
                    <a:lumOff val="80000"/>
                  </a:schemeClr>
                </a:solidFill>
                <a:latin typeface="Arial" panose="020B0604020202020204" pitchFamily="34" charset="0"/>
                <a:cs typeface="Arial" panose="020B0604020202020204" pitchFamily="34" charset="0"/>
              </a:rPr>
              <a:t>Culture</a:t>
            </a:r>
            <a:endParaRPr lang="fr-FR" sz="1600" dirty="0">
              <a:solidFill>
                <a:schemeClr val="accent1">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2643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2"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657600" y="2743200"/>
            <a:ext cx="5118099" cy="3186545"/>
          </a:xfrm>
        </p:spPr>
        <p:txBody>
          <a:bodyPr>
            <a:normAutofit fontScale="90000"/>
          </a:bodyPr>
          <a:lstStyle/>
          <a:p>
            <a:r>
              <a:rPr lang="fr-FR" dirty="0"/>
              <a:t>Café du DEPS </a:t>
            </a:r>
            <a:r>
              <a:rPr lang="fr-FR" dirty="0" smtClean="0"/>
              <a:t>2020 #3</a:t>
            </a:r>
            <a:r>
              <a:rPr lang="fr-FR" dirty="0"/>
              <a:t/>
            </a:r>
            <a:br>
              <a:rPr lang="fr-FR" dirty="0"/>
            </a:br>
            <a:r>
              <a:rPr lang="fr-FR" dirty="0"/>
              <a:t/>
            </a:r>
            <a:br>
              <a:rPr lang="fr-FR" dirty="0"/>
            </a:br>
            <a:r>
              <a:rPr lang="fr-FR" dirty="0"/>
              <a:t>L’Observatoire de l’égalité entre femmes et hommes </a:t>
            </a:r>
            <a:r>
              <a:rPr lang="fr-FR" sz="2200" dirty="0"/>
              <a:t>dans la culture et la communication</a:t>
            </a:r>
            <a:r>
              <a:rPr lang="fr-FR" dirty="0"/>
              <a:t/>
            </a:r>
            <a:br>
              <a:rPr lang="fr-FR" dirty="0"/>
            </a:br>
            <a:r>
              <a:rPr lang="fr-FR" dirty="0"/>
              <a:t/>
            </a:r>
            <a:br>
              <a:rPr lang="fr-FR" dirty="0"/>
            </a:br>
            <a:r>
              <a:rPr lang="fr-FR" sz="2000" b="1" dirty="0" smtClean="0"/>
              <a:t>Charleene </a:t>
            </a:r>
            <a:r>
              <a:rPr lang="fr-FR" sz="2000" b="1" dirty="0" err="1" smtClean="0"/>
              <a:t>Eymard</a:t>
            </a:r>
            <a:r>
              <a:rPr lang="fr-FR" sz="2000" dirty="0" smtClean="0"/>
              <a:t>, </a:t>
            </a:r>
            <a:r>
              <a:rPr lang="fr-FR" sz="2000" b="1" dirty="0" smtClean="0"/>
              <a:t>Anaïs </a:t>
            </a:r>
            <a:r>
              <a:rPr lang="fr-FR" sz="2000" b="1" dirty="0" err="1" smtClean="0"/>
              <a:t>Ragon</a:t>
            </a:r>
            <a:r>
              <a:rPr lang="fr-FR" sz="2000" b="1" dirty="0" smtClean="0"/>
              <a:t> </a:t>
            </a:r>
            <a:r>
              <a:rPr lang="fr-FR" sz="2000" dirty="0" smtClean="0"/>
              <a:t>(MDE) &amp; </a:t>
            </a:r>
            <a:r>
              <a:rPr lang="fr-FR" sz="2000" b="1" dirty="0" smtClean="0"/>
              <a:t>Laure Turner </a:t>
            </a:r>
            <a:r>
              <a:rPr lang="fr-FR" sz="2000" dirty="0" smtClean="0"/>
              <a:t>(DEPS)</a:t>
            </a:r>
            <a:r>
              <a:rPr lang="fr-FR" dirty="0"/>
              <a:t/>
            </a:r>
            <a:br>
              <a:rPr lang="fr-FR" dirty="0"/>
            </a:br>
            <a:endParaRPr lang="fr-FR" dirty="0"/>
          </a:p>
        </p:txBody>
      </p:sp>
      <p:sp>
        <p:nvSpPr>
          <p:cNvPr id="5" name="Sous-titre 4"/>
          <p:cNvSpPr>
            <a:spLocks noGrp="1"/>
          </p:cNvSpPr>
          <p:nvPr>
            <p:ph type="subTitle" idx="1"/>
          </p:nvPr>
        </p:nvSpPr>
        <p:spPr>
          <a:xfrm>
            <a:off x="3657600" y="5755482"/>
            <a:ext cx="5106678" cy="548481"/>
          </a:xfrm>
        </p:spPr>
        <p:txBody>
          <a:bodyPr/>
          <a:lstStyle/>
          <a:p>
            <a:r>
              <a:rPr lang="fr-FR" dirty="0" smtClean="0"/>
              <a:t>10 mars 2020</a:t>
            </a:r>
            <a:endParaRPr lang="fr-FR" dirty="0"/>
          </a:p>
        </p:txBody>
      </p:sp>
    </p:spTree>
    <p:extLst>
      <p:ext uri="{BB962C8B-B14F-4D97-AF65-F5344CB8AC3E}">
        <p14:creationId xmlns:p14="http://schemas.microsoft.com/office/powerpoint/2010/main" val="390974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Part des femmes dans la formation continue</a:t>
            </a:r>
            <a:endParaRPr lang="fr-FR" dirty="0"/>
          </a:p>
        </p:txBody>
      </p:sp>
      <p:sp>
        <p:nvSpPr>
          <p:cNvPr id="5" name="Rectangle 4"/>
          <p:cNvSpPr/>
          <p:nvPr/>
        </p:nvSpPr>
        <p:spPr>
          <a:xfrm>
            <a:off x="6893105" y="6276292"/>
            <a:ext cx="1499128" cy="261610"/>
          </a:xfrm>
          <a:prstGeom prst="rect">
            <a:avLst/>
          </a:prstGeom>
        </p:spPr>
        <p:txBody>
          <a:bodyPr wrap="none">
            <a:spAutoFit/>
          </a:bodyPr>
          <a:lstStyle/>
          <a:p>
            <a:r>
              <a:rPr lang="fr-FR" sz="1100" dirty="0"/>
              <a:t>Source : </a:t>
            </a:r>
            <a:r>
              <a:rPr lang="fr-FR" sz="1100" dirty="0" err="1" smtClean="0"/>
              <a:t>Afdas</a:t>
            </a:r>
            <a:r>
              <a:rPr lang="fr-FR" sz="1100" dirty="0" smtClean="0"/>
              <a:t>, 2020</a:t>
            </a:r>
            <a:endParaRPr lang="fr-FR" sz="1100" dirty="0"/>
          </a:p>
        </p:txBody>
      </p:sp>
      <p:pic>
        <p:nvPicPr>
          <p:cNvPr id="10" name="Image 9"/>
          <p:cNvPicPr>
            <a:picLocks noChangeAspect="1"/>
          </p:cNvPicPr>
          <p:nvPr/>
        </p:nvPicPr>
        <p:blipFill>
          <a:blip r:embed="rId3"/>
          <a:stretch>
            <a:fillRect/>
          </a:stretch>
        </p:blipFill>
        <p:spPr>
          <a:xfrm>
            <a:off x="623887" y="1450015"/>
            <a:ext cx="7418797" cy="5324395"/>
          </a:xfrm>
          <a:prstGeom prst="rect">
            <a:avLst/>
          </a:prstGeom>
        </p:spPr>
      </p:pic>
      <p:cxnSp>
        <p:nvCxnSpPr>
          <p:cNvPr id="12" name="Connecteur droit 11"/>
          <p:cNvCxnSpPr/>
          <p:nvPr/>
        </p:nvCxnSpPr>
        <p:spPr>
          <a:xfrm>
            <a:off x="981777" y="2550695"/>
            <a:ext cx="2271562"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Connecteur droit 13"/>
          <p:cNvCxnSpPr/>
          <p:nvPr/>
        </p:nvCxnSpPr>
        <p:spPr>
          <a:xfrm>
            <a:off x="3936733" y="2569945"/>
            <a:ext cx="3792353" cy="9626"/>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Connecteur droit 15"/>
          <p:cNvCxnSpPr/>
          <p:nvPr/>
        </p:nvCxnSpPr>
        <p:spPr>
          <a:xfrm>
            <a:off x="2127183" y="4677878"/>
            <a:ext cx="4215865" cy="9625"/>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90043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3A8052-8A9F-F54E-AA1B-D5CA42A4A628}"/>
              </a:ext>
            </a:extLst>
          </p:cNvPr>
          <p:cNvSpPr>
            <a:spLocks noGrp="1"/>
          </p:cNvSpPr>
          <p:nvPr>
            <p:ph type="title"/>
          </p:nvPr>
        </p:nvSpPr>
        <p:spPr/>
        <p:txBody>
          <a:bodyPr>
            <a:normAutofit fontScale="90000"/>
          </a:bodyPr>
          <a:lstStyle/>
          <a:p>
            <a:r>
              <a:rPr lang="fr-FR" dirty="0"/>
              <a:t>Situation de l’administration, organismes sous tutelle, établissements culturels</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459" y="1849261"/>
            <a:ext cx="7699237" cy="4330821"/>
          </a:xfrm>
          <a:prstGeom prst="rect">
            <a:avLst/>
          </a:prstGeom>
        </p:spPr>
      </p:pic>
    </p:spTree>
    <p:extLst>
      <p:ext uri="{BB962C8B-B14F-4D97-AF65-F5344CB8AC3E}">
        <p14:creationId xmlns:p14="http://schemas.microsoft.com/office/powerpoint/2010/main" val="421081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3A8052-8A9F-F54E-AA1B-D5CA42A4A628}"/>
              </a:ext>
            </a:extLst>
          </p:cNvPr>
          <p:cNvSpPr>
            <a:spLocks noGrp="1"/>
          </p:cNvSpPr>
          <p:nvPr>
            <p:ph type="title"/>
          </p:nvPr>
        </p:nvSpPr>
        <p:spPr/>
        <p:txBody>
          <a:bodyPr>
            <a:normAutofit fontScale="90000"/>
          </a:bodyPr>
          <a:lstStyle/>
          <a:p>
            <a:r>
              <a:rPr lang="fr-FR" dirty="0"/>
              <a:t>Situation </a:t>
            </a:r>
            <a:r>
              <a:rPr lang="fr-FR" dirty="0" smtClean="0"/>
              <a:t>des entreprises culturelles publiques et privées</a:t>
            </a:r>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459" y="1849261"/>
            <a:ext cx="7699236" cy="4330821"/>
          </a:xfrm>
          <a:prstGeom prst="rect">
            <a:avLst/>
          </a:prstGeom>
        </p:spPr>
      </p:pic>
    </p:spTree>
    <p:extLst>
      <p:ext uri="{BB962C8B-B14F-4D97-AF65-F5344CB8AC3E}">
        <p14:creationId xmlns:p14="http://schemas.microsoft.com/office/powerpoint/2010/main" val="18309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Consécration </a:t>
            </a:r>
            <a:r>
              <a:rPr lang="fr-FR" dirty="0" smtClean="0"/>
              <a:t>artistique</a:t>
            </a:r>
            <a:endParaRPr lang="fr-FR" dirty="0"/>
          </a:p>
        </p:txBody>
      </p:sp>
      <p:sp>
        <p:nvSpPr>
          <p:cNvPr id="4" name="Espace réservé du contenu 4"/>
          <p:cNvSpPr>
            <a:spLocks noGrp="1"/>
          </p:cNvSpPr>
          <p:nvPr>
            <p:ph idx="1"/>
          </p:nvPr>
        </p:nvSpPr>
        <p:spPr>
          <a:xfrm>
            <a:off x="232711" y="2483787"/>
            <a:ext cx="8514413" cy="3675275"/>
          </a:xfrm>
        </p:spPr>
        <p:txBody>
          <a:bodyPr/>
          <a:lstStyle/>
          <a:p>
            <a:pPr marL="0" indent="0" algn="just">
              <a:buNone/>
            </a:pPr>
            <a:r>
              <a:rPr lang="fr-FR" b="1" dirty="0" smtClean="0">
                <a:solidFill>
                  <a:schemeClr val="accent1">
                    <a:lumMod val="50000"/>
                  </a:schemeClr>
                </a:solidFill>
              </a:rPr>
              <a:t>Cinéma</a:t>
            </a:r>
            <a:r>
              <a:rPr lang="fr-FR" b="1" dirty="0" smtClean="0">
                <a:solidFill>
                  <a:srgbClr val="FF0000"/>
                </a:solidFill>
              </a:rPr>
              <a:t> </a:t>
            </a:r>
          </a:p>
          <a:p>
            <a:pPr algn="just">
              <a:spcBef>
                <a:spcPts val="1200"/>
              </a:spcBef>
              <a:spcAft>
                <a:spcPts val="600"/>
              </a:spcAft>
              <a:buFont typeface="Arial" panose="020B0604020202020204" pitchFamily="34" charset="0"/>
              <a:buChar char="•"/>
            </a:pPr>
            <a:r>
              <a:rPr lang="fr-FR" sz="1800" b="0" dirty="0" smtClean="0">
                <a:solidFill>
                  <a:schemeClr val="tx1">
                    <a:lumMod val="95000"/>
                    <a:lumOff val="5000"/>
                  </a:schemeClr>
                </a:solidFill>
              </a:rPr>
              <a:t>Une seule femme a reçu la </a:t>
            </a:r>
            <a:r>
              <a:rPr lang="fr-FR" sz="1800" dirty="0" smtClean="0">
                <a:solidFill>
                  <a:schemeClr val="accent1">
                    <a:lumMod val="50000"/>
                  </a:schemeClr>
                </a:solidFill>
              </a:rPr>
              <a:t>palme d’or </a:t>
            </a:r>
            <a:r>
              <a:rPr lang="fr-FR" sz="1800" b="0" dirty="0" smtClean="0">
                <a:solidFill>
                  <a:schemeClr val="tx1">
                    <a:lumMod val="95000"/>
                    <a:lumOff val="5000"/>
                  </a:schemeClr>
                </a:solidFill>
              </a:rPr>
              <a:t>depuis la création du Festival de Cannes en 1993</a:t>
            </a:r>
          </a:p>
          <a:p>
            <a:pPr algn="just">
              <a:spcBef>
                <a:spcPts val="1200"/>
              </a:spcBef>
              <a:spcAft>
                <a:spcPts val="600"/>
              </a:spcAft>
              <a:buFont typeface="Arial" panose="020B0604020202020204" pitchFamily="34" charset="0"/>
              <a:buChar char="•"/>
            </a:pPr>
            <a:r>
              <a:rPr lang="fr-FR" sz="1800" b="0" dirty="0" smtClean="0">
                <a:solidFill>
                  <a:schemeClr val="tx1">
                    <a:lumMod val="95000"/>
                    <a:lumOff val="5000"/>
                  </a:schemeClr>
                </a:solidFill>
              </a:rPr>
              <a:t>8% des films primés « </a:t>
            </a:r>
            <a:r>
              <a:rPr lang="fr-FR" sz="1800" dirty="0" smtClean="0">
                <a:solidFill>
                  <a:schemeClr val="accent1">
                    <a:lumMod val="50000"/>
                  </a:schemeClr>
                </a:solidFill>
              </a:rPr>
              <a:t>grand prix du jury</a:t>
            </a:r>
            <a:r>
              <a:rPr lang="fr-FR" sz="1800" b="0" dirty="0" smtClean="0">
                <a:solidFill>
                  <a:schemeClr val="tx1">
                    <a:lumMod val="95000"/>
                    <a:lumOff val="5000"/>
                  </a:schemeClr>
                </a:solidFill>
              </a:rPr>
              <a:t> » ont été réalisés par des femmes</a:t>
            </a:r>
          </a:p>
          <a:p>
            <a:pPr algn="just">
              <a:spcBef>
                <a:spcPts val="1200"/>
              </a:spcBef>
              <a:spcAft>
                <a:spcPts val="600"/>
              </a:spcAft>
              <a:buFont typeface="Arial" panose="020B0604020202020204" pitchFamily="34" charset="0"/>
              <a:buChar char="•"/>
            </a:pPr>
            <a:r>
              <a:rPr lang="fr-FR" sz="1800" b="0" dirty="0" smtClean="0">
                <a:solidFill>
                  <a:schemeClr val="tx1">
                    <a:lumMod val="95000"/>
                    <a:lumOff val="5000"/>
                  </a:schemeClr>
                </a:solidFill>
              </a:rPr>
              <a:t>Les femmes n’ont représenté que 20% des </a:t>
            </a:r>
            <a:r>
              <a:rPr lang="fr-FR" sz="1800" b="0" dirty="0" err="1" smtClean="0">
                <a:solidFill>
                  <a:schemeClr val="tx1">
                    <a:lumMod val="95000"/>
                    <a:lumOff val="5000"/>
                  </a:schemeClr>
                </a:solidFill>
              </a:rPr>
              <a:t>président·e·s</a:t>
            </a:r>
            <a:r>
              <a:rPr lang="fr-FR" sz="1800" b="0" dirty="0" smtClean="0">
                <a:solidFill>
                  <a:schemeClr val="tx1">
                    <a:lumMod val="95000"/>
                    <a:lumOff val="5000"/>
                  </a:schemeClr>
                </a:solidFill>
              </a:rPr>
              <a:t> du jury du </a:t>
            </a:r>
            <a:r>
              <a:rPr lang="fr-FR" sz="1800" dirty="0" smtClean="0">
                <a:solidFill>
                  <a:schemeClr val="accent1">
                    <a:lumMod val="50000"/>
                  </a:schemeClr>
                </a:solidFill>
              </a:rPr>
              <a:t>Festival de Cannes</a:t>
            </a:r>
          </a:p>
          <a:p>
            <a:pPr algn="just">
              <a:spcBef>
                <a:spcPts val="1200"/>
              </a:spcBef>
              <a:spcAft>
                <a:spcPts val="600"/>
              </a:spcAft>
              <a:buFont typeface="Arial" panose="020B0604020202020204" pitchFamily="34" charset="0"/>
              <a:buChar char="•"/>
            </a:pPr>
            <a:r>
              <a:rPr lang="fr-FR" sz="1800" b="0" dirty="0" smtClean="0">
                <a:solidFill>
                  <a:schemeClr val="tx1">
                    <a:lumMod val="95000"/>
                    <a:lumOff val="5000"/>
                  </a:schemeClr>
                </a:solidFill>
              </a:rPr>
              <a:t>9% des « </a:t>
            </a:r>
            <a:r>
              <a:rPr lang="fr-FR" sz="1800" dirty="0" smtClean="0">
                <a:solidFill>
                  <a:schemeClr val="accent1">
                    <a:lumMod val="50000"/>
                  </a:schemeClr>
                </a:solidFill>
              </a:rPr>
              <a:t>meilleurs films</a:t>
            </a:r>
            <a:r>
              <a:rPr lang="fr-FR" sz="1800" b="0" dirty="0" smtClean="0">
                <a:solidFill>
                  <a:schemeClr val="tx1">
                    <a:lumMod val="95000"/>
                    <a:lumOff val="5000"/>
                  </a:schemeClr>
                </a:solidFill>
              </a:rPr>
              <a:t> » récompensés aux </a:t>
            </a:r>
            <a:r>
              <a:rPr lang="fr-FR" sz="1800" dirty="0" smtClean="0">
                <a:solidFill>
                  <a:schemeClr val="accent1">
                    <a:lumMod val="50000"/>
                  </a:schemeClr>
                </a:solidFill>
              </a:rPr>
              <a:t>Césars</a:t>
            </a:r>
            <a:r>
              <a:rPr lang="fr-FR" sz="1800" b="0" dirty="0" smtClean="0">
                <a:solidFill>
                  <a:schemeClr val="tx1">
                    <a:lumMod val="95000"/>
                    <a:lumOff val="5000"/>
                  </a:schemeClr>
                </a:solidFill>
              </a:rPr>
              <a:t> ont été réalisés par des femmes dont 0% sur la dernière décennie</a:t>
            </a:r>
          </a:p>
        </p:txBody>
      </p:sp>
      <p:pic>
        <p:nvPicPr>
          <p:cNvPr id="2" name="Image 1" descr="Cannes Film Festival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295" y="901840"/>
            <a:ext cx="2873829" cy="1436915"/>
          </a:xfrm>
          <a:prstGeom prst="rect">
            <a:avLst/>
          </a:prstGeom>
        </p:spPr>
      </p:pic>
    </p:spTree>
    <p:extLst>
      <p:ext uri="{BB962C8B-B14F-4D97-AF65-F5344CB8AC3E}">
        <p14:creationId xmlns:p14="http://schemas.microsoft.com/office/powerpoint/2010/main" val="356700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Consécration artistique</a:t>
            </a:r>
            <a:endParaRPr lang="fr-FR" dirty="0"/>
          </a:p>
        </p:txBody>
      </p:sp>
      <p:sp>
        <p:nvSpPr>
          <p:cNvPr id="4" name="Espace réservé du contenu 2"/>
          <p:cNvSpPr>
            <a:spLocks noGrp="1"/>
          </p:cNvSpPr>
          <p:nvPr>
            <p:ph idx="1"/>
          </p:nvPr>
        </p:nvSpPr>
        <p:spPr/>
        <p:txBody>
          <a:bodyPr/>
          <a:lstStyle/>
          <a:p>
            <a:pPr marL="0" indent="0">
              <a:buNone/>
            </a:pPr>
            <a:r>
              <a:rPr lang="fr-FR" b="1" dirty="0" smtClean="0">
                <a:solidFill>
                  <a:srgbClr val="FF0000"/>
                </a:solidFill>
              </a:rPr>
              <a:t>Théâtre</a:t>
            </a:r>
          </a:p>
          <a:p>
            <a:pPr marL="0" indent="0">
              <a:buNone/>
            </a:pPr>
            <a:endParaRPr lang="fr-FR" sz="800" b="1" dirty="0" smtClean="0">
              <a:solidFill>
                <a:srgbClr val="FF0000"/>
              </a:solidFill>
            </a:endParaRPr>
          </a:p>
          <a:p>
            <a:pPr algn="just">
              <a:buFont typeface="Arial" panose="020B0604020202020204" pitchFamily="34" charset="0"/>
              <a:buChar char="•"/>
            </a:pPr>
            <a:r>
              <a:rPr lang="fr-FR" b="0" dirty="0" smtClean="0">
                <a:solidFill>
                  <a:schemeClr val="tx1">
                    <a:lumMod val="95000"/>
                    <a:lumOff val="5000"/>
                  </a:schemeClr>
                </a:solidFill>
              </a:rPr>
              <a:t>Sur la dernière décennie, les femmes n’ont mis en scène que 8% des pièces ayant reçu le </a:t>
            </a:r>
            <a:r>
              <a:rPr lang="fr-FR" dirty="0" smtClean="0">
                <a:solidFill>
                  <a:schemeClr val="accent1">
                    <a:lumMod val="50000"/>
                  </a:schemeClr>
                </a:solidFill>
              </a:rPr>
              <a:t>Molière</a:t>
            </a:r>
            <a:r>
              <a:rPr lang="fr-FR" b="0" dirty="0" smtClean="0">
                <a:solidFill>
                  <a:schemeClr val="tx1">
                    <a:lumMod val="95000"/>
                    <a:lumOff val="5000"/>
                  </a:schemeClr>
                </a:solidFill>
              </a:rPr>
              <a:t> </a:t>
            </a:r>
            <a:r>
              <a:rPr lang="fr-FR" dirty="0" smtClean="0">
                <a:solidFill>
                  <a:schemeClr val="accent1">
                    <a:lumMod val="50000"/>
                  </a:schemeClr>
                </a:solidFill>
              </a:rPr>
              <a:t>de la meilleure mise en scène</a:t>
            </a:r>
            <a:endParaRPr lang="fr-FR" dirty="0">
              <a:solidFill>
                <a:schemeClr val="accent1">
                  <a:lumMod val="50000"/>
                </a:schemeClr>
              </a:solidFill>
            </a:endParaRPr>
          </a:p>
          <a:p>
            <a:pPr algn="just">
              <a:buFont typeface="Arial" panose="020B0604020202020204" pitchFamily="34" charset="0"/>
              <a:buChar char="•"/>
            </a:pPr>
            <a:r>
              <a:rPr lang="fr-FR" b="0" dirty="0" smtClean="0">
                <a:solidFill>
                  <a:schemeClr val="tx1">
                    <a:lumMod val="95000"/>
                    <a:lumOff val="5000"/>
                  </a:schemeClr>
                </a:solidFill>
              </a:rPr>
              <a:t>Pour le </a:t>
            </a:r>
            <a:r>
              <a:rPr lang="fr-FR" dirty="0" smtClean="0">
                <a:solidFill>
                  <a:schemeClr val="accent1">
                    <a:lumMod val="50000"/>
                  </a:schemeClr>
                </a:solidFill>
              </a:rPr>
              <a:t>Molière de l’écriture</a:t>
            </a:r>
            <a:r>
              <a:rPr lang="fr-FR" b="0" dirty="0" smtClean="0">
                <a:solidFill>
                  <a:schemeClr val="tx1">
                    <a:lumMod val="95000"/>
                    <a:lumOff val="5000"/>
                  </a:schemeClr>
                </a:solidFill>
              </a:rPr>
              <a:t>,</a:t>
            </a:r>
          </a:p>
          <a:p>
            <a:pPr lvl="1" algn="just"/>
            <a:r>
              <a:rPr lang="fr-FR" b="1" dirty="0" smtClean="0"/>
              <a:t>Aucune</a:t>
            </a:r>
            <a:r>
              <a:rPr lang="fr-FR" dirty="0" smtClean="0"/>
              <a:t> autrice parmi les lauréats entre 2010 et 2019,</a:t>
            </a:r>
          </a:p>
          <a:p>
            <a:pPr lvl="1" algn="just"/>
            <a:r>
              <a:rPr lang="fr-FR" b="1" dirty="0" smtClean="0"/>
              <a:t>10% </a:t>
            </a:r>
            <a:r>
              <a:rPr lang="fr-FR" dirty="0" smtClean="0"/>
              <a:t>d’autrices parmi les </a:t>
            </a:r>
            <a:r>
              <a:rPr lang="fr-FR" dirty="0" err="1" smtClean="0"/>
              <a:t>lauréat·es</a:t>
            </a:r>
            <a:r>
              <a:rPr lang="fr-FR" dirty="0" smtClean="0"/>
              <a:t> entre 2000 et 2009</a:t>
            </a:r>
          </a:p>
          <a:p>
            <a:pPr lvl="1" algn="just"/>
            <a:r>
              <a:rPr lang="fr-FR" b="1" dirty="0" smtClean="0"/>
              <a:t>20% </a:t>
            </a:r>
            <a:r>
              <a:rPr lang="fr-FR" dirty="0" smtClean="0"/>
              <a:t>d’autrices parmi les </a:t>
            </a:r>
            <a:r>
              <a:rPr lang="fr-FR" dirty="0" err="1" smtClean="0"/>
              <a:t>lauréat·es</a:t>
            </a:r>
            <a:r>
              <a:rPr lang="fr-FR" dirty="0" smtClean="0"/>
              <a:t> entre 1990 et 1999</a:t>
            </a:r>
          </a:p>
          <a:p>
            <a:pPr lvl="1" algn="just"/>
            <a:r>
              <a:rPr lang="fr-FR" b="1" dirty="0" smtClean="0"/>
              <a:t>33% </a:t>
            </a:r>
            <a:r>
              <a:rPr lang="fr-FR" dirty="0" smtClean="0"/>
              <a:t>d’autrices parmi les </a:t>
            </a:r>
            <a:r>
              <a:rPr lang="fr-FR" dirty="0" err="1" smtClean="0"/>
              <a:t>lauréat·es</a:t>
            </a:r>
            <a:r>
              <a:rPr lang="fr-FR" dirty="0" smtClean="0"/>
              <a:t> entre 1987 et 1989</a:t>
            </a:r>
          </a:p>
          <a:p>
            <a:pPr lvl="1" algn="just"/>
            <a:endParaRPr lang="fr-FR" dirty="0"/>
          </a:p>
        </p:txBody>
      </p:sp>
      <p:sp>
        <p:nvSpPr>
          <p:cNvPr id="5" name="Espace réservé du contenu 2"/>
          <p:cNvSpPr txBox="1">
            <a:spLocks/>
          </p:cNvSpPr>
          <p:nvPr/>
        </p:nvSpPr>
        <p:spPr>
          <a:xfrm>
            <a:off x="623887" y="5040164"/>
            <a:ext cx="10515600" cy="53745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b="1" dirty="0" smtClean="0">
                <a:solidFill>
                  <a:srgbClr val="FF0000"/>
                </a:solidFill>
              </a:rPr>
              <a:t>Littérature</a:t>
            </a:r>
          </a:p>
          <a:p>
            <a:pPr marL="0" indent="0">
              <a:buFont typeface="Arial" panose="020B0604020202020204" pitchFamily="34" charset="0"/>
              <a:buNone/>
            </a:pPr>
            <a:endParaRPr lang="fr-FR" b="1" dirty="0">
              <a:solidFill>
                <a:srgbClr val="FF0000"/>
              </a:solidFill>
            </a:endParaRPr>
          </a:p>
        </p:txBody>
      </p:sp>
      <p:sp>
        <p:nvSpPr>
          <p:cNvPr id="6" name="Rectangle 5"/>
          <p:cNvSpPr/>
          <p:nvPr/>
        </p:nvSpPr>
        <p:spPr>
          <a:xfrm>
            <a:off x="705510" y="5427302"/>
            <a:ext cx="8041614" cy="1600438"/>
          </a:xfrm>
          <a:prstGeom prst="rect">
            <a:avLst/>
          </a:prstGeom>
        </p:spPr>
        <p:txBody>
          <a:bodyPr wrap="square">
            <a:spAutoFit/>
          </a:bodyPr>
          <a:lstStyle/>
          <a:p>
            <a:pPr marL="457200" indent="-457200">
              <a:buFont typeface="Arial" panose="020B0604020202020204" pitchFamily="34" charset="0"/>
              <a:buChar char="•"/>
            </a:pPr>
            <a:r>
              <a:rPr lang="fr-FR" sz="2000" dirty="0" smtClean="0"/>
              <a:t>42% de femmes parmi les </a:t>
            </a:r>
            <a:r>
              <a:rPr lang="fr-FR" sz="2000" dirty="0" err="1" smtClean="0"/>
              <a:t>lauréat·e·s</a:t>
            </a:r>
            <a:r>
              <a:rPr lang="fr-FR" sz="2000" dirty="0" smtClean="0"/>
              <a:t> de </a:t>
            </a:r>
            <a:r>
              <a:rPr lang="fr-FR" sz="2000" b="1" dirty="0" smtClean="0">
                <a:solidFill>
                  <a:schemeClr val="accent1">
                    <a:lumMod val="50000"/>
                  </a:schemeClr>
                </a:solidFill>
              </a:rPr>
              <a:t>prix littéraires </a:t>
            </a:r>
            <a:r>
              <a:rPr lang="fr-FR" sz="2000" dirty="0" smtClean="0"/>
              <a:t>de 2010 à 2019 </a:t>
            </a:r>
          </a:p>
          <a:p>
            <a:pPr marL="457200" indent="-457200">
              <a:buFont typeface="Arial" panose="020B0604020202020204" pitchFamily="34" charset="0"/>
              <a:buChar char="•"/>
            </a:pPr>
            <a:r>
              <a:rPr lang="fr-FR" sz="2000" dirty="0"/>
              <a:t>U</a:t>
            </a:r>
            <a:r>
              <a:rPr lang="fr-FR" sz="2000" dirty="0" smtClean="0"/>
              <a:t>ne stagnation autour de 25% entre 1980 et 2010 </a:t>
            </a:r>
          </a:p>
          <a:p>
            <a:endParaRPr lang="fr-FR" sz="2000" dirty="0"/>
          </a:p>
          <a:p>
            <a:endParaRPr lang="fr-FR" dirty="0"/>
          </a:p>
        </p:txBody>
      </p:sp>
    </p:spTree>
    <p:extLst>
      <p:ext uri="{BB962C8B-B14F-4D97-AF65-F5344CB8AC3E}">
        <p14:creationId xmlns:p14="http://schemas.microsoft.com/office/powerpoint/2010/main" val="274877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3130" y="961265"/>
            <a:ext cx="7301146" cy="994172"/>
          </a:xfrm>
        </p:spPr>
        <p:txBody>
          <a:bodyPr>
            <a:normAutofit/>
          </a:bodyPr>
          <a:lstStyle/>
          <a:p>
            <a:pPr algn="ctr"/>
            <a:r>
              <a:rPr lang="fr-FR" sz="2400" b="1" dirty="0" smtClean="0"/>
              <a:t>Photographes </a:t>
            </a:r>
            <a:r>
              <a:rPr lang="fr-FR" sz="2400" b="1" dirty="0"/>
              <a:t>: une féminisation de la jeune </a:t>
            </a:r>
            <a:r>
              <a:rPr lang="fr-FR" sz="2400" b="1" dirty="0" smtClean="0"/>
              <a:t>génération</a:t>
            </a:r>
            <a:endParaRPr lang="fr-FR" sz="2400" b="1" dirty="0"/>
          </a:p>
        </p:txBody>
      </p:sp>
      <p:sp>
        <p:nvSpPr>
          <p:cNvPr id="3" name="Espace réservé du contenu 2"/>
          <p:cNvSpPr>
            <a:spLocks noGrp="1"/>
          </p:cNvSpPr>
          <p:nvPr>
            <p:ph idx="1"/>
          </p:nvPr>
        </p:nvSpPr>
        <p:spPr>
          <a:xfrm>
            <a:off x="1122830" y="1955437"/>
            <a:ext cx="7886700" cy="3263504"/>
          </a:xfrm>
        </p:spPr>
        <p:txBody>
          <a:bodyPr/>
          <a:lstStyle/>
          <a:p>
            <a:r>
              <a:rPr lang="fr-FR" sz="1500" dirty="0"/>
              <a:t>22 470 photographes en France en 2017 </a:t>
            </a:r>
            <a:r>
              <a:rPr lang="fr-FR" sz="1500" dirty="0" smtClean="0"/>
              <a:t>(</a:t>
            </a:r>
            <a:r>
              <a:rPr lang="fr-FR" sz="1500" dirty="0"/>
              <a:t>e</a:t>
            </a:r>
            <a:r>
              <a:rPr lang="fr-FR" sz="1500" dirty="0" smtClean="0"/>
              <a:t>nquêtes Emploi </a:t>
            </a:r>
            <a:r>
              <a:rPr lang="fr-FR" sz="1500" dirty="0" smtClean="0"/>
              <a:t>– </a:t>
            </a:r>
            <a:r>
              <a:rPr lang="fr-FR" sz="1500" dirty="0" smtClean="0"/>
              <a:t>Insee)</a:t>
            </a:r>
            <a:endParaRPr lang="fr-FR" sz="1500" dirty="0"/>
          </a:p>
          <a:p>
            <a:endParaRPr lang="fr-FR" sz="1800" dirty="0"/>
          </a:p>
          <a:p>
            <a:endParaRPr lang="fr-FR" sz="1800" dirty="0"/>
          </a:p>
          <a:p>
            <a:endParaRPr lang="fr-FR" dirty="0" smtClean="0"/>
          </a:p>
          <a:p>
            <a:endParaRPr lang="fr-FR" dirty="0"/>
          </a:p>
        </p:txBody>
      </p:sp>
      <p:graphicFrame>
        <p:nvGraphicFramePr>
          <p:cNvPr id="7" name="Graphique 6"/>
          <p:cNvGraphicFramePr>
            <a:graphicFrameLocks/>
          </p:cNvGraphicFramePr>
          <p:nvPr>
            <p:extLst>
              <p:ext uri="{D42A27DB-BD31-4B8C-83A1-F6EECF244321}">
                <p14:modId xmlns:p14="http://schemas.microsoft.com/office/powerpoint/2010/main" val="1283112775"/>
              </p:ext>
            </p:extLst>
          </p:nvPr>
        </p:nvGraphicFramePr>
        <p:xfrm>
          <a:off x="1278745" y="2587375"/>
          <a:ext cx="6499973" cy="3550023"/>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p:cNvSpPr txBox="1"/>
          <p:nvPr/>
        </p:nvSpPr>
        <p:spPr>
          <a:xfrm>
            <a:off x="7048684" y="2900508"/>
            <a:ext cx="840441" cy="300082"/>
          </a:xfrm>
          <a:prstGeom prst="rect">
            <a:avLst/>
          </a:prstGeom>
          <a:noFill/>
        </p:spPr>
        <p:txBody>
          <a:bodyPr wrap="square" rtlCol="0">
            <a:spAutoFit/>
          </a:bodyPr>
          <a:lstStyle/>
          <a:p>
            <a:r>
              <a:rPr lang="fr-FR" sz="1350" b="1" dirty="0">
                <a:solidFill>
                  <a:schemeClr val="tx1">
                    <a:lumMod val="95000"/>
                    <a:lumOff val="5000"/>
                  </a:schemeClr>
                </a:solidFill>
              </a:rPr>
              <a:t>53%</a:t>
            </a:r>
          </a:p>
        </p:txBody>
      </p:sp>
      <p:sp>
        <p:nvSpPr>
          <p:cNvPr id="9" name="ZoneTexte 8"/>
          <p:cNvSpPr txBox="1"/>
          <p:nvPr/>
        </p:nvSpPr>
        <p:spPr>
          <a:xfrm>
            <a:off x="5110655" y="2903683"/>
            <a:ext cx="840441" cy="300082"/>
          </a:xfrm>
          <a:prstGeom prst="rect">
            <a:avLst/>
          </a:prstGeom>
          <a:noFill/>
        </p:spPr>
        <p:txBody>
          <a:bodyPr wrap="square" rtlCol="0">
            <a:spAutoFit/>
          </a:bodyPr>
          <a:lstStyle/>
          <a:p>
            <a:r>
              <a:rPr lang="fr-FR" sz="1350" b="1" dirty="0">
                <a:solidFill>
                  <a:schemeClr val="tx1">
                    <a:lumMod val="95000"/>
                    <a:lumOff val="5000"/>
                  </a:schemeClr>
                </a:solidFill>
              </a:rPr>
              <a:t>16%</a:t>
            </a:r>
          </a:p>
        </p:txBody>
      </p:sp>
      <p:sp>
        <p:nvSpPr>
          <p:cNvPr id="10" name="ZoneTexte 9"/>
          <p:cNvSpPr txBox="1"/>
          <p:nvPr/>
        </p:nvSpPr>
        <p:spPr>
          <a:xfrm>
            <a:off x="3145897" y="2900508"/>
            <a:ext cx="840441" cy="300082"/>
          </a:xfrm>
          <a:prstGeom prst="rect">
            <a:avLst/>
          </a:prstGeom>
          <a:noFill/>
        </p:spPr>
        <p:txBody>
          <a:bodyPr wrap="square" rtlCol="0">
            <a:spAutoFit/>
          </a:bodyPr>
          <a:lstStyle/>
          <a:p>
            <a:r>
              <a:rPr lang="fr-FR" sz="1350" b="1" dirty="0">
                <a:solidFill>
                  <a:schemeClr val="tx1">
                    <a:lumMod val="95000"/>
                    <a:lumOff val="5000"/>
                  </a:schemeClr>
                </a:solidFill>
              </a:rPr>
              <a:t>30%</a:t>
            </a:r>
          </a:p>
        </p:txBody>
      </p:sp>
    </p:spTree>
    <p:extLst>
      <p:ext uri="{BB962C8B-B14F-4D97-AF65-F5344CB8AC3E}">
        <p14:creationId xmlns:p14="http://schemas.microsoft.com/office/powerpoint/2010/main" val="2630785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23887" y="1715984"/>
            <a:ext cx="8124576" cy="4785145"/>
          </a:xfrm>
        </p:spPr>
        <p:txBody>
          <a:bodyPr>
            <a:normAutofit/>
          </a:bodyPr>
          <a:lstStyle/>
          <a:p>
            <a:pPr lvl="1"/>
            <a:endParaRPr lang="fr-FR" dirty="0"/>
          </a:p>
          <a:p>
            <a:endParaRPr lang="fr-FR" dirty="0"/>
          </a:p>
        </p:txBody>
      </p:sp>
      <p:sp>
        <p:nvSpPr>
          <p:cNvPr id="3" name="Titre 2"/>
          <p:cNvSpPr>
            <a:spLocks noGrp="1"/>
          </p:cNvSpPr>
          <p:nvPr>
            <p:ph type="title"/>
          </p:nvPr>
        </p:nvSpPr>
        <p:spPr/>
        <p:txBody>
          <a:bodyPr>
            <a:normAutofit fontScale="90000"/>
          </a:bodyPr>
          <a:lstStyle/>
          <a:p>
            <a:r>
              <a:rPr lang="fr-FR" sz="2800" dirty="0"/>
              <a:t>Place des femmes aux heures de forte audience à la </a:t>
            </a:r>
            <a:r>
              <a:rPr lang="fr-FR" sz="2800" dirty="0" smtClean="0"/>
              <a:t>télévision </a:t>
            </a:r>
            <a:r>
              <a:rPr lang="fr-FR" sz="2800" dirty="0"/>
              <a:t>et </a:t>
            </a:r>
            <a:r>
              <a:rPr lang="fr-FR" sz="2800" dirty="0" smtClean="0"/>
              <a:t>à la radio</a:t>
            </a:r>
            <a:endParaRPr lang="fr-FR" sz="2800" dirty="0"/>
          </a:p>
        </p:txBody>
      </p:sp>
      <p:graphicFrame>
        <p:nvGraphicFramePr>
          <p:cNvPr id="4" name="Espace réservé du contenu 10"/>
          <p:cNvGraphicFramePr>
            <a:graphicFrameLocks/>
          </p:cNvGraphicFramePr>
          <p:nvPr>
            <p:extLst>
              <p:ext uri="{D42A27DB-BD31-4B8C-83A1-F6EECF244321}">
                <p14:modId xmlns:p14="http://schemas.microsoft.com/office/powerpoint/2010/main" val="673163873"/>
              </p:ext>
            </p:extLst>
          </p:nvPr>
        </p:nvGraphicFramePr>
        <p:xfrm>
          <a:off x="318995" y="1939333"/>
          <a:ext cx="4299596" cy="43984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Espace réservé du contenu 13"/>
          <p:cNvGraphicFramePr>
            <a:graphicFrameLocks/>
          </p:cNvGraphicFramePr>
          <p:nvPr>
            <p:extLst>
              <p:ext uri="{D42A27DB-BD31-4B8C-83A1-F6EECF244321}">
                <p14:modId xmlns:p14="http://schemas.microsoft.com/office/powerpoint/2010/main" val="3609662109"/>
              </p:ext>
            </p:extLst>
          </p:nvPr>
        </p:nvGraphicFramePr>
        <p:xfrm>
          <a:off x="4813159" y="1848897"/>
          <a:ext cx="3878896" cy="45308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3126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2500" dirty="0"/>
              <a:t>Part des femmes présentatrices, expertes et journalistes sur les </a:t>
            </a:r>
            <a:r>
              <a:rPr lang="fr-FR" sz="2500" dirty="0" smtClean="0"/>
              <a:t>grandes </a:t>
            </a:r>
            <a:r>
              <a:rPr lang="fr-FR" sz="2500" b="1" dirty="0" smtClean="0">
                <a:solidFill>
                  <a:schemeClr val="accent1">
                    <a:lumMod val="75000"/>
                  </a:schemeClr>
                </a:solidFill>
              </a:rPr>
              <a:t>chaînes de télévision publiques </a:t>
            </a:r>
            <a:r>
              <a:rPr lang="fr-FR" sz="2500" b="1" dirty="0">
                <a:solidFill>
                  <a:schemeClr val="accent1">
                    <a:lumMod val="50000"/>
                  </a:schemeClr>
                </a:solidFill>
              </a:rPr>
              <a:t>et privées</a:t>
            </a:r>
            <a:r>
              <a:rPr lang="fr-FR" sz="2500" dirty="0"/>
              <a:t>, 2016-2018</a:t>
            </a:r>
          </a:p>
        </p:txBody>
      </p:sp>
      <p:sp>
        <p:nvSpPr>
          <p:cNvPr id="6" name="ZoneTexte 5"/>
          <p:cNvSpPr txBox="1"/>
          <p:nvPr/>
        </p:nvSpPr>
        <p:spPr>
          <a:xfrm>
            <a:off x="92097" y="6132337"/>
            <a:ext cx="9000000" cy="646331"/>
          </a:xfrm>
          <a:prstGeom prst="rect">
            <a:avLst/>
          </a:prstGeom>
          <a:noFill/>
          <a:ln w="1270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Arial"/>
                <a:ea typeface="+mn-ea"/>
                <a:cs typeface="+mn-cs"/>
              </a:rPr>
              <a:t>5 chaînes publiques : France Ô ; France 2 ; France 3 ; France 4 ; France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Arial"/>
                <a:ea typeface="+mn-ea"/>
                <a:cs typeface="+mn-cs"/>
              </a:rPr>
              <a:t>7 chaînes privées : TF1 ; Canal + ; M6 ; Paris Première ; NRJ 12 ; C8 ; TMC</a:t>
            </a:r>
            <a:endParaRPr kumimoji="0" lang="fr-FR" sz="1800" b="1" i="0" u="none" strike="noStrike" kern="1200" cap="none" spc="0" normalizeH="0" baseline="0" noProof="0" dirty="0">
              <a:ln>
                <a:noFill/>
              </a:ln>
              <a:solidFill>
                <a:srgbClr val="FF0000"/>
              </a:solidFill>
              <a:effectLst/>
              <a:uLnTx/>
              <a:uFillTx/>
              <a:latin typeface="Arial"/>
              <a:ea typeface="+mn-ea"/>
              <a:cs typeface="+mn-cs"/>
            </a:endParaRPr>
          </a:p>
        </p:txBody>
      </p:sp>
      <p:graphicFrame>
        <p:nvGraphicFramePr>
          <p:cNvPr id="9" name="Graphique 8"/>
          <p:cNvGraphicFramePr/>
          <p:nvPr>
            <p:extLst>
              <p:ext uri="{D42A27DB-BD31-4B8C-83A1-F6EECF244321}">
                <p14:modId xmlns:p14="http://schemas.microsoft.com/office/powerpoint/2010/main" val="1148697868"/>
              </p:ext>
            </p:extLst>
          </p:nvPr>
        </p:nvGraphicFramePr>
        <p:xfrm>
          <a:off x="1" y="2068337"/>
          <a:ext cx="4608000" cy="41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p:nvPr>
            <p:extLst>
              <p:ext uri="{D42A27DB-BD31-4B8C-83A1-F6EECF244321}">
                <p14:modId xmlns:p14="http://schemas.microsoft.com/office/powerpoint/2010/main" val="3735623764"/>
              </p:ext>
            </p:extLst>
          </p:nvPr>
        </p:nvGraphicFramePr>
        <p:xfrm>
          <a:off x="4511709" y="2068337"/>
          <a:ext cx="4607656" cy="41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698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23886" y="828866"/>
            <a:ext cx="8123237" cy="743694"/>
          </a:xfrm>
        </p:spPr>
        <p:txBody>
          <a:bodyPr>
            <a:noAutofit/>
          </a:bodyPr>
          <a:lstStyle/>
          <a:p>
            <a:r>
              <a:rPr lang="fr-FR" sz="2500" dirty="0" smtClean="0"/>
              <a:t>Part des femmes présentatrices, expertes et journalistes sur les grandes </a:t>
            </a:r>
            <a:r>
              <a:rPr lang="fr-FR" sz="2500" dirty="0" smtClean="0">
                <a:solidFill>
                  <a:schemeClr val="accent1">
                    <a:lumMod val="75000"/>
                  </a:schemeClr>
                </a:solidFill>
              </a:rPr>
              <a:t>chaînes de radio publiques </a:t>
            </a:r>
            <a:r>
              <a:rPr lang="fr-FR" sz="2500" dirty="0" smtClean="0">
                <a:solidFill>
                  <a:schemeClr val="accent1">
                    <a:lumMod val="50000"/>
                  </a:schemeClr>
                </a:solidFill>
              </a:rPr>
              <a:t>et privées</a:t>
            </a:r>
            <a:r>
              <a:rPr lang="fr-FR" sz="2500" dirty="0" smtClean="0"/>
              <a:t>, 2016-2018</a:t>
            </a:r>
            <a:endParaRPr lang="fr-FR" sz="2500" dirty="0"/>
          </a:p>
        </p:txBody>
      </p:sp>
      <p:sp>
        <p:nvSpPr>
          <p:cNvPr id="5" name="ZoneTexte 4"/>
          <p:cNvSpPr txBox="1"/>
          <p:nvPr/>
        </p:nvSpPr>
        <p:spPr>
          <a:xfrm>
            <a:off x="77727" y="6131866"/>
            <a:ext cx="9000000" cy="646331"/>
          </a:xfrm>
          <a:prstGeom prst="rect">
            <a:avLst/>
          </a:prstGeom>
          <a:noFill/>
          <a:ln w="12700">
            <a:solidFill>
              <a:srgbClr val="AD4A2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Arial"/>
                <a:ea typeface="+mn-ea"/>
                <a:cs typeface="+mn-cs"/>
              </a:rPr>
              <a:t>4 Chaînes publiques : France Info ; France Inter ; France Musique ; France Culture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Arial"/>
                <a:ea typeface="+mn-ea"/>
                <a:cs typeface="+mn-cs"/>
              </a:rPr>
              <a:t>4 Chaînes privées : RMC ; RTL ; RFI ; Europe 1</a:t>
            </a:r>
            <a:endParaRPr kumimoji="0" lang="fr-FR" sz="1800" b="1" i="0" u="none" strike="noStrike" kern="1200" cap="none" spc="0" normalizeH="0" baseline="0" noProof="0" dirty="0">
              <a:ln>
                <a:noFill/>
              </a:ln>
              <a:solidFill>
                <a:srgbClr val="FF0000"/>
              </a:solidFill>
              <a:effectLst/>
              <a:uLnTx/>
              <a:uFillTx/>
              <a:latin typeface="Arial"/>
              <a:ea typeface="+mn-ea"/>
              <a:cs typeface="+mn-cs"/>
            </a:endParaRPr>
          </a:p>
        </p:txBody>
      </p:sp>
      <p:graphicFrame>
        <p:nvGraphicFramePr>
          <p:cNvPr id="8" name="Graphique 7"/>
          <p:cNvGraphicFramePr/>
          <p:nvPr>
            <p:extLst>
              <p:ext uri="{D42A27DB-BD31-4B8C-83A1-F6EECF244321}">
                <p14:modId xmlns:p14="http://schemas.microsoft.com/office/powerpoint/2010/main" val="4118991287"/>
              </p:ext>
            </p:extLst>
          </p:nvPr>
        </p:nvGraphicFramePr>
        <p:xfrm>
          <a:off x="0" y="2017059"/>
          <a:ext cx="4608000" cy="41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p:nvPr>
            <p:extLst>
              <p:ext uri="{D42A27DB-BD31-4B8C-83A1-F6EECF244321}">
                <p14:modId xmlns:p14="http://schemas.microsoft.com/office/powerpoint/2010/main" val="3904034425"/>
              </p:ext>
            </p:extLst>
          </p:nvPr>
        </p:nvGraphicFramePr>
        <p:xfrm>
          <a:off x="4577727" y="1969110"/>
          <a:ext cx="4608000" cy="41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5108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err="1" smtClean="0"/>
              <a:t>Allodiscrim-Allosexism</a:t>
            </a:r>
            <a:r>
              <a:rPr lang="fr-FR" b="1" u="sng" dirty="0" smtClean="0"/>
              <a:t/>
            </a:r>
            <a:br>
              <a:rPr lang="fr-FR" b="1" u="sng" dirty="0" smtClean="0"/>
            </a:br>
            <a:r>
              <a:rPr lang="fr-FR" sz="2000" dirty="0"/>
              <a:t>Place et part des femmes dans les saisines de la cellule d'écoute du </a:t>
            </a:r>
            <a:r>
              <a:rPr lang="fr-FR" sz="2000" dirty="0" smtClean="0"/>
              <a:t>ministère de la Culture en 2019</a:t>
            </a:r>
            <a:r>
              <a:rPr lang="fr-FR" dirty="0"/>
              <a:t/>
            </a:r>
            <a:br>
              <a:rPr lang="fr-FR" dirty="0"/>
            </a:b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012830767"/>
              </p:ext>
            </p:extLst>
          </p:nvPr>
        </p:nvGraphicFramePr>
        <p:xfrm>
          <a:off x="0" y="2544446"/>
          <a:ext cx="9144000" cy="3454420"/>
        </p:xfrm>
        <a:graphic>
          <a:graphicData uri="http://schemas.openxmlformats.org/drawingml/2006/table">
            <a:tbl>
              <a:tblPr firstRow="1" bandRow="1"/>
              <a:tblGrid>
                <a:gridCol w="2180492">
                  <a:extLst>
                    <a:ext uri="{9D8B030D-6E8A-4147-A177-3AD203B41FA5}">
                      <a16:colId xmlns:a16="http://schemas.microsoft.com/office/drawing/2014/main" val="2192519151"/>
                    </a:ext>
                  </a:extLst>
                </a:gridCol>
                <a:gridCol w="1412067">
                  <a:extLst>
                    <a:ext uri="{9D8B030D-6E8A-4147-A177-3AD203B41FA5}">
                      <a16:colId xmlns:a16="http://schemas.microsoft.com/office/drawing/2014/main" val="388886514"/>
                    </a:ext>
                  </a:extLst>
                </a:gridCol>
                <a:gridCol w="1120118">
                  <a:extLst>
                    <a:ext uri="{9D8B030D-6E8A-4147-A177-3AD203B41FA5}">
                      <a16:colId xmlns:a16="http://schemas.microsoft.com/office/drawing/2014/main" val="3693123007"/>
                    </a:ext>
                  </a:extLst>
                </a:gridCol>
                <a:gridCol w="995198">
                  <a:extLst>
                    <a:ext uri="{9D8B030D-6E8A-4147-A177-3AD203B41FA5}">
                      <a16:colId xmlns:a16="http://schemas.microsoft.com/office/drawing/2014/main" val="3800671171"/>
                    </a:ext>
                  </a:extLst>
                </a:gridCol>
                <a:gridCol w="1424934">
                  <a:extLst>
                    <a:ext uri="{9D8B030D-6E8A-4147-A177-3AD203B41FA5}">
                      <a16:colId xmlns:a16="http://schemas.microsoft.com/office/drawing/2014/main" val="2489448667"/>
                    </a:ext>
                  </a:extLst>
                </a:gridCol>
                <a:gridCol w="946066">
                  <a:extLst>
                    <a:ext uri="{9D8B030D-6E8A-4147-A177-3AD203B41FA5}">
                      <a16:colId xmlns:a16="http://schemas.microsoft.com/office/drawing/2014/main" val="3799416790"/>
                    </a:ext>
                  </a:extLst>
                </a:gridCol>
                <a:gridCol w="1065125">
                  <a:extLst>
                    <a:ext uri="{9D8B030D-6E8A-4147-A177-3AD203B41FA5}">
                      <a16:colId xmlns:a16="http://schemas.microsoft.com/office/drawing/2014/main" val="3951291381"/>
                    </a:ext>
                  </a:extLst>
                </a:gridCol>
              </a:tblGrid>
              <a:tr h="65874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smtClean="0"/>
                        <a:t>Nombre de saisines concernées</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smtClean="0"/>
                        <a:t>Auteur de la saisine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fr-FR"/>
                    </a:p>
                  </a:txBody>
                  <a:tcPr/>
                </a:tc>
                <a:tc hMerge="1">
                  <a:txBody>
                    <a:bodyPr/>
                    <a:lstStyle/>
                    <a:p>
                      <a:endParaRPr lang="fr-FR"/>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smtClean="0"/>
                        <a:t>Genre des personnes concernées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fr-FR"/>
                    </a:p>
                  </a:txBody>
                  <a:tcPr/>
                </a:tc>
                <a:extLst>
                  <a:ext uri="{0D108BD9-81ED-4DB2-BD59-A6C34878D82A}">
                    <a16:rowId xmlns:a16="http://schemas.microsoft.com/office/drawing/2014/main" val="2989111092"/>
                  </a:ext>
                </a:extLst>
              </a:tr>
              <a:tr h="102716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dirty="0"/>
                    </a:p>
                  </a:txBody>
                  <a:tcPr>
                    <a:lnL w="12700" cmpd="sng">
                      <a:solidFill>
                        <a:sysClr val="window" lastClr="FFFFFF"/>
                      </a:solidFill>
                    </a:lnL>
                    <a:lnR w="381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vMerge="1">
                  <a:txBody>
                    <a:bodyPr/>
                    <a:lstStyle/>
                    <a:p>
                      <a:endParaRPr lang="fr-FR" dirty="0"/>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Employeur</a:t>
                      </a:r>
                      <a:endParaRPr lang="fr-FR" sz="1500" dirty="0"/>
                    </a:p>
                  </a:txBody>
                  <a:tcP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Témoin</a:t>
                      </a:r>
                      <a:endParaRPr lang="fr-FR" sz="15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Personne directement concernée</a:t>
                      </a:r>
                      <a:endParaRPr lang="fr-FR" sz="15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Homme</a:t>
                      </a:r>
                      <a:endParaRPr lang="fr-FR" sz="15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Femme</a:t>
                      </a:r>
                      <a:endParaRPr lang="fr-FR" sz="15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910036336"/>
                  </a:ext>
                </a:extLst>
              </a:tr>
              <a:tr h="8401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2000" b="1" dirty="0" err="1" smtClean="0"/>
                        <a:t>Allosexism</a:t>
                      </a:r>
                      <a:endParaRPr lang="fr-FR" sz="2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18</a:t>
                      </a:r>
                      <a:endParaRPr lang="fr-FR" sz="15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5</a:t>
                      </a:r>
                      <a:endParaRPr lang="fr-FR"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2</a:t>
                      </a:r>
                      <a:endParaRPr lang="fr-FR"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11</a:t>
                      </a:r>
                      <a:endParaRPr lang="fr-FR"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1</a:t>
                      </a:r>
                      <a:endParaRPr lang="fr-FR"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10</a:t>
                      </a:r>
                      <a:endParaRPr lang="fr-FR"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9463355"/>
                  </a:ext>
                </a:extLst>
              </a:tr>
              <a:tr h="6726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2000" b="1" dirty="0" err="1" smtClean="0"/>
                        <a:t>Allodiscrim</a:t>
                      </a:r>
                      <a:endParaRPr lang="fr-FR" sz="2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6</a:t>
                      </a:r>
                      <a:endParaRPr lang="fr-FR"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0</a:t>
                      </a:r>
                      <a:endParaRPr lang="fr-FR"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0</a:t>
                      </a:r>
                      <a:endParaRPr lang="fr-FR"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6</a:t>
                      </a:r>
                      <a:endParaRPr lang="fr-FR"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3</a:t>
                      </a:r>
                      <a:endParaRPr lang="fr-FR"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500" dirty="0" smtClean="0"/>
                        <a:t>3</a:t>
                      </a:r>
                      <a:endParaRPr lang="fr-FR"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825355698"/>
                  </a:ext>
                </a:extLst>
              </a:tr>
            </a:tbl>
          </a:graphicData>
        </a:graphic>
      </p:graphicFrame>
    </p:spTree>
    <p:extLst>
      <p:ext uri="{BB962C8B-B14F-4D97-AF65-F5344CB8AC3E}">
        <p14:creationId xmlns:p14="http://schemas.microsoft.com/office/powerpoint/2010/main" val="312146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22960" y="1902610"/>
            <a:ext cx="7925504" cy="4502150"/>
          </a:xfrm>
        </p:spPr>
        <p:txBody>
          <a:bodyPr>
            <a:normAutofit lnSpcReduction="10000"/>
          </a:bodyPr>
          <a:lstStyle/>
          <a:p>
            <a:pPr marL="0" indent="0">
              <a:buNone/>
            </a:pPr>
            <a:r>
              <a:rPr lang="fr-FR" b="1" dirty="0" smtClean="0">
                <a:solidFill>
                  <a:schemeClr val="accent1"/>
                </a:solidFill>
              </a:rPr>
              <a:t>Montrer les écarts quantifiables de situation entre les femmes et les hommes</a:t>
            </a:r>
          </a:p>
          <a:p>
            <a:r>
              <a:rPr lang="fr-FR" dirty="0" smtClean="0"/>
              <a:t>Couvre </a:t>
            </a:r>
            <a:r>
              <a:rPr lang="fr-FR" dirty="0"/>
              <a:t>la diversité des secteurs du champ de la culture et de la communication. </a:t>
            </a:r>
          </a:p>
          <a:p>
            <a:r>
              <a:rPr lang="fr-FR" dirty="0" smtClean="0"/>
              <a:t>Dernières </a:t>
            </a:r>
            <a:r>
              <a:rPr lang="fr-FR" dirty="0"/>
              <a:t>données disponibles des secteurs artistiques et </a:t>
            </a:r>
            <a:r>
              <a:rPr lang="fr-FR" dirty="0" smtClean="0"/>
              <a:t>culturels, et situation </a:t>
            </a:r>
            <a:r>
              <a:rPr lang="fr-FR" dirty="0"/>
              <a:t>dans les services du ministère et au sein de ses opérateurs au 1</a:t>
            </a:r>
            <a:r>
              <a:rPr lang="fr-FR" baseline="30000" dirty="0"/>
              <a:t>er</a:t>
            </a:r>
            <a:r>
              <a:rPr lang="fr-FR" dirty="0"/>
              <a:t> janvier </a:t>
            </a:r>
            <a:r>
              <a:rPr lang="fr-FR" dirty="0" smtClean="0"/>
              <a:t>2020.</a:t>
            </a:r>
            <a:endParaRPr lang="fr-FR" dirty="0"/>
          </a:p>
          <a:p>
            <a:r>
              <a:rPr lang="fr-FR" dirty="0"/>
              <a:t>Périodicité annuelle: suivi des progressions et vigilance à des régressions éventuelles.</a:t>
            </a:r>
          </a:p>
          <a:p>
            <a:r>
              <a:rPr lang="fr-FR" dirty="0" smtClean="0"/>
              <a:t>Depuis cette année, prise en compte des </a:t>
            </a:r>
            <a:r>
              <a:rPr lang="fr-FR" dirty="0"/>
              <a:t>violences à l’encontre des femmes dans le milieu professionnel. </a:t>
            </a:r>
          </a:p>
          <a:p>
            <a:pPr marL="0" indent="0">
              <a:buNone/>
            </a:pPr>
            <a:r>
              <a:rPr lang="fr-FR" b="1" dirty="0" smtClean="0">
                <a:solidFill>
                  <a:schemeClr val="accent1"/>
                </a:solidFill>
              </a:rPr>
              <a:t>Participe au suivi des objectifs quantitatifs de progression vers l’égalité et la parité déclinés dans la loi et dans la feuille de route Egalité 2018-2022.</a:t>
            </a:r>
          </a:p>
          <a:p>
            <a:endParaRPr lang="fr-FR" dirty="0"/>
          </a:p>
          <a:p>
            <a:endParaRPr lang="fr-FR" dirty="0"/>
          </a:p>
        </p:txBody>
      </p:sp>
      <p:sp>
        <p:nvSpPr>
          <p:cNvPr id="3" name="Titre 2"/>
          <p:cNvSpPr>
            <a:spLocks noGrp="1"/>
          </p:cNvSpPr>
          <p:nvPr>
            <p:ph type="title"/>
          </p:nvPr>
        </p:nvSpPr>
        <p:spPr/>
        <p:txBody>
          <a:bodyPr/>
          <a:lstStyle/>
          <a:p>
            <a:r>
              <a:rPr lang="fr-FR" dirty="0"/>
              <a:t>L’Observatoire de l’égalité</a:t>
            </a:r>
          </a:p>
        </p:txBody>
      </p:sp>
    </p:spTree>
    <p:extLst>
      <p:ext uri="{BB962C8B-B14F-4D97-AF65-F5344CB8AC3E}">
        <p14:creationId xmlns:p14="http://schemas.microsoft.com/office/powerpoint/2010/main" val="260784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C350B6-4485-C648-9E95-70EAA08FC55F}"/>
              </a:ext>
            </a:extLst>
          </p:cNvPr>
          <p:cNvSpPr>
            <a:spLocks noGrp="1"/>
          </p:cNvSpPr>
          <p:nvPr>
            <p:ph idx="1"/>
          </p:nvPr>
        </p:nvSpPr>
        <p:spPr/>
        <p:txBody>
          <a:bodyPr/>
          <a:lstStyle/>
          <a:p>
            <a:r>
              <a:rPr lang="fr-FR" dirty="0" err="1" smtClean="0"/>
              <a:t>Agessa</a:t>
            </a:r>
            <a:endParaRPr lang="fr-FR" dirty="0" smtClean="0"/>
          </a:p>
          <a:p>
            <a:r>
              <a:rPr lang="fr-FR" dirty="0" err="1" smtClean="0"/>
              <a:t>Audiens</a:t>
            </a:r>
            <a:endParaRPr lang="fr-FR" dirty="0" smtClean="0"/>
          </a:p>
          <a:p>
            <a:r>
              <a:rPr lang="fr-FR" dirty="0" err="1" smtClean="0"/>
              <a:t>Afdas</a:t>
            </a:r>
            <a:endParaRPr lang="fr-FR" dirty="0" smtClean="0"/>
          </a:p>
          <a:p>
            <a:r>
              <a:rPr lang="fr-FR" dirty="0"/>
              <a:t>Centre national du </a:t>
            </a:r>
            <a:r>
              <a:rPr lang="fr-FR" dirty="0" err="1"/>
              <a:t>cinéma</a:t>
            </a:r>
            <a:r>
              <a:rPr lang="fr-FR" dirty="0"/>
              <a:t> et de l’image </a:t>
            </a:r>
            <a:r>
              <a:rPr lang="fr-FR" dirty="0" err="1"/>
              <a:t>animée</a:t>
            </a:r>
            <a:endParaRPr lang="fr-FR" dirty="0"/>
          </a:p>
          <a:p>
            <a:r>
              <a:rPr lang="fr-FR" dirty="0"/>
              <a:t>Centre national de la chanson, des </a:t>
            </a:r>
            <a:r>
              <a:rPr lang="fr-FR" dirty="0" err="1"/>
              <a:t>variétés</a:t>
            </a:r>
            <a:r>
              <a:rPr lang="fr-FR" dirty="0"/>
              <a:t> et du jazz</a:t>
            </a:r>
          </a:p>
          <a:p>
            <a:r>
              <a:rPr lang="fr-FR" dirty="0" smtClean="0"/>
              <a:t>CSA</a:t>
            </a:r>
            <a:endParaRPr lang="fr-FR" dirty="0"/>
          </a:p>
          <a:p>
            <a:r>
              <a:rPr lang="fr-FR" dirty="0"/>
              <a:t>Entreprises de l’audiovisuel public</a:t>
            </a:r>
          </a:p>
          <a:p>
            <a:r>
              <a:rPr lang="fr-FR" dirty="0" smtClean="0"/>
              <a:t>Observatoire </a:t>
            </a:r>
            <a:r>
              <a:rPr lang="fr-FR" dirty="0"/>
              <a:t>des </a:t>
            </a:r>
            <a:r>
              <a:rPr lang="fr-FR" dirty="0" err="1"/>
              <a:t>métiers</a:t>
            </a:r>
            <a:r>
              <a:rPr lang="fr-FR" dirty="0"/>
              <a:t> et de la presse</a:t>
            </a:r>
          </a:p>
          <a:p>
            <a:r>
              <a:rPr lang="fr-FR" dirty="0" smtClean="0"/>
              <a:t>SACD</a:t>
            </a:r>
          </a:p>
          <a:p>
            <a:r>
              <a:rPr lang="fr-FR" dirty="0" err="1" smtClean="0"/>
              <a:t>Sacem</a:t>
            </a:r>
            <a:endParaRPr lang="fr-FR" dirty="0" smtClean="0"/>
          </a:p>
          <a:p>
            <a:r>
              <a:rPr lang="fr-FR" dirty="0" smtClean="0"/>
              <a:t>Maison </a:t>
            </a:r>
            <a:r>
              <a:rPr lang="fr-FR" dirty="0"/>
              <a:t>des </a:t>
            </a:r>
            <a:r>
              <a:rPr lang="fr-FR" dirty="0" smtClean="0"/>
              <a:t>artistes</a:t>
            </a:r>
          </a:p>
          <a:p>
            <a:r>
              <a:rPr lang="fr-FR" dirty="0" smtClean="0"/>
              <a:t>autres établissements publics </a:t>
            </a:r>
            <a:r>
              <a:rPr lang="fr-FR" dirty="0"/>
              <a:t>associés à ces travaux</a:t>
            </a:r>
            <a:endParaRPr lang="fr-FR" dirty="0" smtClean="0"/>
          </a:p>
          <a:p>
            <a:r>
              <a:rPr lang="fr-FR" dirty="0"/>
              <a:t>services du </a:t>
            </a:r>
            <a:r>
              <a:rPr lang="fr-FR" dirty="0" smtClean="0"/>
              <a:t>ministère </a:t>
            </a:r>
            <a:endParaRPr lang="fr-FR" dirty="0"/>
          </a:p>
          <a:p>
            <a:endParaRPr lang="fr-FR" dirty="0"/>
          </a:p>
        </p:txBody>
      </p:sp>
      <p:sp>
        <p:nvSpPr>
          <p:cNvPr id="3" name="Title 2">
            <a:extLst>
              <a:ext uri="{FF2B5EF4-FFF2-40B4-BE49-F238E27FC236}">
                <a16:creationId xmlns:a16="http://schemas.microsoft.com/office/drawing/2014/main" id="{ED970412-8203-774D-9B9C-7182C88E8F48}"/>
              </a:ext>
            </a:extLst>
          </p:cNvPr>
          <p:cNvSpPr>
            <a:spLocks noGrp="1"/>
          </p:cNvSpPr>
          <p:nvPr>
            <p:ph type="title"/>
          </p:nvPr>
        </p:nvSpPr>
        <p:spPr/>
        <p:txBody>
          <a:bodyPr/>
          <a:lstStyle/>
          <a:p>
            <a:r>
              <a:rPr lang="fr-FR" dirty="0"/>
              <a:t>Remerciements</a:t>
            </a:r>
          </a:p>
        </p:txBody>
      </p:sp>
    </p:spTree>
    <p:extLst>
      <p:ext uri="{BB962C8B-B14F-4D97-AF65-F5344CB8AC3E}">
        <p14:creationId xmlns:p14="http://schemas.microsoft.com/office/powerpoint/2010/main" val="280687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fr-FR" dirty="0"/>
              <a:t>La loi n° 2019-828 du 6 août 2019 de transformation de la fonction </a:t>
            </a:r>
            <a:r>
              <a:rPr lang="fr-FR" dirty="0" smtClean="0"/>
              <a:t>publique</a:t>
            </a:r>
          </a:p>
          <a:p>
            <a:pPr marL="609600" lvl="1" indent="-342900"/>
            <a:r>
              <a:rPr lang="fr-FR" dirty="0" smtClean="0"/>
              <a:t>La </a:t>
            </a:r>
            <a:r>
              <a:rPr lang="fr-FR" dirty="0"/>
              <a:t>mise en place, par les administrations et établissements publics, d’un dispositif de </a:t>
            </a:r>
            <a:r>
              <a:rPr lang="fr-FR" dirty="0" smtClean="0"/>
              <a:t>recueil des </a:t>
            </a:r>
            <a:r>
              <a:rPr lang="fr-FR" dirty="0"/>
              <a:t>signalements </a:t>
            </a:r>
            <a:r>
              <a:rPr lang="fr-FR" dirty="0" smtClean="0"/>
              <a:t>d’agents, ou </a:t>
            </a:r>
            <a:r>
              <a:rPr lang="fr-FR" dirty="0"/>
              <a:t>de leurs témoins, qui s’estiment victimes d’un acte de violence, de discrimination, de harcèlement moral ou sexuel </a:t>
            </a:r>
            <a:r>
              <a:rPr lang="fr-FR" dirty="0" smtClean="0"/>
              <a:t>ou d’agissements sexistes</a:t>
            </a:r>
          </a:p>
          <a:p>
            <a:pPr lvl="1"/>
            <a:r>
              <a:rPr lang="fr-FR" dirty="0" smtClean="0"/>
              <a:t>L’obligation d’un plan </a:t>
            </a:r>
            <a:r>
              <a:rPr lang="fr-FR" dirty="0"/>
              <a:t>d’action pluriannuel comportant </a:t>
            </a:r>
            <a:r>
              <a:rPr lang="fr-FR" dirty="0" smtClean="0"/>
              <a:t>diverses mesures </a:t>
            </a:r>
            <a:r>
              <a:rPr lang="fr-FR" dirty="0"/>
              <a:t>relatives à la parité femmes/hommes tels que :</a:t>
            </a:r>
          </a:p>
          <a:p>
            <a:pPr marL="0" indent="0">
              <a:buNone/>
            </a:pPr>
            <a:r>
              <a:rPr lang="fr-FR" dirty="0" smtClean="0"/>
              <a:t>• la </a:t>
            </a:r>
            <a:r>
              <a:rPr lang="fr-FR" dirty="0"/>
              <a:t>réduction des écarts de rémunération </a:t>
            </a:r>
          </a:p>
          <a:p>
            <a:pPr marL="0" indent="0">
              <a:buNone/>
            </a:pPr>
            <a:r>
              <a:rPr lang="fr-FR" dirty="0"/>
              <a:t>• l’égal accès aux corps, cadres d’emplois, grades et emplois de la fonction publique </a:t>
            </a:r>
          </a:p>
          <a:p>
            <a:pPr marL="0" indent="0">
              <a:buNone/>
            </a:pPr>
            <a:r>
              <a:rPr lang="fr-FR" dirty="0"/>
              <a:t>• la promotion d’une meilleure articulation entre activité professionnelle et vie personnelle et familiale </a:t>
            </a:r>
            <a:endParaRPr lang="fr-FR" dirty="0" smtClean="0"/>
          </a:p>
        </p:txBody>
      </p:sp>
      <p:sp>
        <p:nvSpPr>
          <p:cNvPr id="5" name="Titre 4"/>
          <p:cNvSpPr>
            <a:spLocks noGrp="1"/>
          </p:cNvSpPr>
          <p:nvPr>
            <p:ph type="title"/>
          </p:nvPr>
        </p:nvSpPr>
        <p:spPr/>
        <p:txBody>
          <a:bodyPr>
            <a:normAutofit/>
          </a:bodyPr>
          <a:lstStyle/>
          <a:p>
            <a:r>
              <a:rPr lang="fr-FR" dirty="0"/>
              <a:t>N</a:t>
            </a:r>
            <a:r>
              <a:rPr lang="fr-FR" dirty="0" smtClean="0"/>
              <a:t>ouvelles dispositions législatives en 2019</a:t>
            </a:r>
            <a:endParaRPr lang="fr-FR" dirty="0"/>
          </a:p>
        </p:txBody>
      </p:sp>
    </p:spTree>
    <p:extLst>
      <p:ext uri="{BB962C8B-B14F-4D97-AF65-F5344CB8AC3E}">
        <p14:creationId xmlns:p14="http://schemas.microsoft.com/office/powerpoint/2010/main" val="1981742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CB1D02-4288-B04D-BFE3-AD47278C04B8}"/>
              </a:ext>
            </a:extLst>
          </p:cNvPr>
          <p:cNvSpPr>
            <a:spLocks noGrp="1"/>
          </p:cNvSpPr>
          <p:nvPr>
            <p:ph idx="1"/>
          </p:nvPr>
        </p:nvSpPr>
        <p:spPr>
          <a:xfrm>
            <a:off x="623888" y="1715985"/>
            <a:ext cx="8124576" cy="4881666"/>
          </a:xfrm>
        </p:spPr>
        <p:txBody>
          <a:bodyPr>
            <a:noAutofit/>
          </a:bodyPr>
          <a:lstStyle/>
          <a:p>
            <a:r>
              <a:rPr lang="fr-FR" sz="1800" dirty="0" smtClean="0"/>
              <a:t>Loi pour l’égalité réelle entre femmes et hommes :2014</a:t>
            </a:r>
          </a:p>
          <a:p>
            <a:pPr lvl="1"/>
            <a:r>
              <a:rPr lang="fr-FR" sz="1800" dirty="0"/>
              <a:t>égal accès à la création et à la production culturelle artistique.</a:t>
            </a:r>
          </a:p>
          <a:p>
            <a:pPr lvl="1"/>
            <a:r>
              <a:rPr lang="fr-FR" sz="1800" dirty="0"/>
              <a:t>juste représentation </a:t>
            </a:r>
            <a:r>
              <a:rPr lang="fr-FR" sz="1800" dirty="0" smtClean="0"/>
              <a:t>dans </a:t>
            </a:r>
            <a:r>
              <a:rPr lang="fr-FR" sz="1800" dirty="0"/>
              <a:t>la programmation audiovisuelle</a:t>
            </a:r>
          </a:p>
          <a:p>
            <a:r>
              <a:rPr lang="fr-FR" sz="1800" dirty="0" smtClean="0"/>
              <a:t>Loi </a:t>
            </a:r>
            <a:r>
              <a:rPr lang="fr-FR" sz="1800" dirty="0"/>
              <a:t>relative à l’égalité et à la citoyenneté </a:t>
            </a:r>
            <a:r>
              <a:rPr lang="fr-FR" sz="1800" dirty="0" smtClean="0"/>
              <a:t>: 2017</a:t>
            </a:r>
          </a:p>
          <a:p>
            <a:pPr lvl="1"/>
            <a:r>
              <a:rPr lang="fr-FR" sz="1800" dirty="0" smtClean="0"/>
              <a:t>parité </a:t>
            </a:r>
            <a:r>
              <a:rPr lang="fr-FR" sz="1800" dirty="0"/>
              <a:t>dans les commissions consultatives et d’attribution des </a:t>
            </a:r>
            <a:r>
              <a:rPr lang="fr-FR" sz="1800" dirty="0" smtClean="0"/>
              <a:t>aides</a:t>
            </a:r>
          </a:p>
          <a:p>
            <a:r>
              <a:rPr lang="fr-FR" sz="1800" dirty="0" smtClean="0"/>
              <a:t>Depuis 2015, l’administration est tenue à la parité dans les jurys de concours et d’examens.</a:t>
            </a:r>
          </a:p>
          <a:p>
            <a:r>
              <a:rPr lang="fr-FR" sz="1800" dirty="0" smtClean="0"/>
              <a:t>Loi relative à la liberté de création, à l’architecture et au patrimoine (2016)</a:t>
            </a:r>
          </a:p>
          <a:p>
            <a:pPr lvl="1"/>
            <a:r>
              <a:rPr lang="fr-FR" sz="1800" dirty="0" smtClean="0"/>
              <a:t>principe de l’égal accès à la tête des institutions labellisées de la création </a:t>
            </a:r>
          </a:p>
          <a:p>
            <a:pPr lvl="1"/>
            <a:r>
              <a:rPr lang="fr-FR" sz="1800" dirty="0"/>
              <a:t>e</a:t>
            </a:r>
            <a:r>
              <a:rPr lang="fr-FR" sz="1800" dirty="0" smtClean="0"/>
              <a:t>t de la parité d’accès à la programmation dans ces institutions.</a:t>
            </a:r>
          </a:p>
          <a:p>
            <a:r>
              <a:rPr lang="fr-FR" sz="1800" dirty="0" smtClean="0"/>
              <a:t>Circulaire du 8 mars 2017 relative à la parité dans le secteur de la création : fixe des objectifs similaires aux Drac.</a:t>
            </a:r>
          </a:p>
          <a:p>
            <a:endParaRPr lang="fr-FR" sz="1800" dirty="0"/>
          </a:p>
          <a:p>
            <a:r>
              <a:rPr lang="fr-FR" sz="1800" dirty="0" smtClean="0"/>
              <a:t>… complétés par un outil propre au ministère: la feuille de route Egalité 2018-2022</a:t>
            </a:r>
          </a:p>
          <a:p>
            <a:endParaRPr lang="fr-FR" sz="1800" dirty="0"/>
          </a:p>
        </p:txBody>
      </p:sp>
      <p:sp>
        <p:nvSpPr>
          <p:cNvPr id="3" name="Title 2">
            <a:extLst>
              <a:ext uri="{FF2B5EF4-FFF2-40B4-BE49-F238E27FC236}">
                <a16:creationId xmlns:a16="http://schemas.microsoft.com/office/drawing/2014/main" id="{216F11FA-E1A1-B942-BC12-3ED2AEDAAFB6}"/>
              </a:ext>
            </a:extLst>
          </p:cNvPr>
          <p:cNvSpPr>
            <a:spLocks noGrp="1"/>
          </p:cNvSpPr>
          <p:nvPr>
            <p:ph type="title"/>
          </p:nvPr>
        </p:nvSpPr>
        <p:spPr/>
        <p:txBody>
          <a:bodyPr/>
          <a:lstStyle/>
          <a:p>
            <a:r>
              <a:rPr lang="fr-FR" dirty="0" smtClean="0"/>
              <a:t>Contexte juridique et Feuille de route Egalité</a:t>
            </a:r>
            <a:endParaRPr lang="fr-FR" dirty="0"/>
          </a:p>
        </p:txBody>
      </p:sp>
    </p:spTree>
    <p:extLst>
      <p:ext uri="{BB962C8B-B14F-4D97-AF65-F5344CB8AC3E}">
        <p14:creationId xmlns:p14="http://schemas.microsoft.com/office/powerpoint/2010/main" val="80985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2800" dirty="0"/>
              <a:t>Féminisation des pratiques culturelles</a:t>
            </a:r>
          </a:p>
        </p:txBody>
      </p:sp>
      <p:sp>
        <p:nvSpPr>
          <p:cNvPr id="6" name="Rectangle 5"/>
          <p:cNvSpPr/>
          <p:nvPr/>
        </p:nvSpPr>
        <p:spPr>
          <a:xfrm>
            <a:off x="1030014" y="6049520"/>
            <a:ext cx="6935343" cy="400110"/>
          </a:xfrm>
          <a:prstGeom prst="rect">
            <a:avLst/>
          </a:prstGeom>
        </p:spPr>
        <p:txBody>
          <a:bodyPr wrap="square">
            <a:spAutoFit/>
          </a:bodyPr>
          <a:lstStyle/>
          <a:p>
            <a:pPr algn="r"/>
            <a:r>
              <a:rPr lang="fr-FR" sz="1000" dirty="0">
                <a:solidFill>
                  <a:schemeClr val="tx2">
                    <a:lumMod val="50000"/>
                  </a:schemeClr>
                </a:solidFill>
                <a:latin typeface="Cambria" panose="02040503050406030204" pitchFamily="18" charset="0"/>
              </a:rPr>
              <a:t>Olivier </a:t>
            </a:r>
            <a:r>
              <a:rPr lang="fr-FR" sz="1000" dirty="0" err="1">
                <a:solidFill>
                  <a:schemeClr val="tx2">
                    <a:lumMod val="50000"/>
                  </a:schemeClr>
                </a:solidFill>
                <a:latin typeface="Cambria" panose="02040503050406030204" pitchFamily="18" charset="0"/>
              </a:rPr>
              <a:t>Donnat</a:t>
            </a:r>
            <a:r>
              <a:rPr lang="fr-FR" sz="1000" dirty="0">
                <a:solidFill>
                  <a:schemeClr val="tx2">
                    <a:lumMod val="50000"/>
                  </a:schemeClr>
                </a:solidFill>
                <a:latin typeface="Cambria" panose="02040503050406030204" pitchFamily="18" charset="0"/>
              </a:rPr>
              <a:t> , </a:t>
            </a:r>
            <a:r>
              <a:rPr lang="fr-FR" sz="1000" i="1" dirty="0">
                <a:solidFill>
                  <a:schemeClr val="tx2">
                    <a:lumMod val="50000"/>
                  </a:schemeClr>
                </a:solidFill>
                <a:latin typeface="Cambria" panose="02040503050406030204" pitchFamily="18" charset="0"/>
              </a:rPr>
              <a:t>Pratiques culturelles, 1973-2008. Dynamiques générationnelles et pesanteurs sociales</a:t>
            </a:r>
            <a:r>
              <a:rPr lang="fr-FR" sz="1000" dirty="0">
                <a:solidFill>
                  <a:schemeClr val="tx2">
                    <a:lumMod val="50000"/>
                  </a:schemeClr>
                </a:solidFill>
                <a:latin typeface="Cambria" panose="02040503050406030204" pitchFamily="18" charset="0"/>
              </a:rPr>
              <a:t>, Paris, Ministère de la</a:t>
            </a:r>
          </a:p>
          <a:p>
            <a:pPr algn="r"/>
            <a:r>
              <a:rPr lang="fr-FR" sz="1000" dirty="0">
                <a:solidFill>
                  <a:schemeClr val="tx2">
                    <a:lumMod val="50000"/>
                  </a:schemeClr>
                </a:solidFill>
                <a:latin typeface="Cambria" panose="02040503050406030204" pitchFamily="18" charset="0"/>
              </a:rPr>
              <a:t>Culture et de la Communication, </a:t>
            </a:r>
            <a:r>
              <a:rPr lang="fr-FR" sz="1000" dirty="0" err="1">
                <a:solidFill>
                  <a:schemeClr val="tx2">
                    <a:lumMod val="50000"/>
                  </a:schemeClr>
                </a:solidFill>
                <a:latin typeface="Cambria" panose="02040503050406030204" pitchFamily="18" charset="0"/>
              </a:rPr>
              <a:t>Deps</a:t>
            </a:r>
            <a:r>
              <a:rPr lang="fr-FR" sz="1000" dirty="0">
                <a:solidFill>
                  <a:schemeClr val="tx2">
                    <a:lumMod val="50000"/>
                  </a:schemeClr>
                </a:solidFill>
                <a:latin typeface="Cambria" panose="02040503050406030204" pitchFamily="18" charset="0"/>
              </a:rPr>
              <a:t> , coll. « Culture études », 2011-7, décembre 2011</a:t>
            </a:r>
          </a:p>
        </p:txBody>
      </p:sp>
      <p:pic>
        <p:nvPicPr>
          <p:cNvPr id="4" name="Picture 3">
            <a:extLst>
              <a:ext uri="{FF2B5EF4-FFF2-40B4-BE49-F238E27FC236}">
                <a16:creationId xmlns:a16="http://schemas.microsoft.com/office/drawing/2014/main" id="{EC9BB312-3B8F-7F4E-88C4-AB71CE8F2C50}"/>
              </a:ext>
            </a:extLst>
          </p:cNvPr>
          <p:cNvPicPr>
            <a:picLocks noChangeAspect="1"/>
          </p:cNvPicPr>
          <p:nvPr/>
        </p:nvPicPr>
        <p:blipFill>
          <a:blip r:embed="rId3"/>
          <a:stretch>
            <a:fillRect/>
          </a:stretch>
        </p:blipFill>
        <p:spPr>
          <a:xfrm>
            <a:off x="1293146" y="1725829"/>
            <a:ext cx="6591300" cy="644045"/>
          </a:xfrm>
          <a:prstGeom prst="rect">
            <a:avLst/>
          </a:prstGeom>
        </p:spPr>
      </p:pic>
      <p:pic>
        <p:nvPicPr>
          <p:cNvPr id="7" name="Picture 6">
            <a:extLst>
              <a:ext uri="{FF2B5EF4-FFF2-40B4-BE49-F238E27FC236}">
                <a16:creationId xmlns:a16="http://schemas.microsoft.com/office/drawing/2014/main" id="{1062A403-A428-1D42-AF92-071BC3CBF1B6}"/>
              </a:ext>
            </a:extLst>
          </p:cNvPr>
          <p:cNvPicPr>
            <a:picLocks noChangeAspect="1"/>
          </p:cNvPicPr>
          <p:nvPr/>
        </p:nvPicPr>
        <p:blipFill>
          <a:blip r:embed="rId4"/>
          <a:stretch>
            <a:fillRect/>
          </a:stretch>
        </p:blipFill>
        <p:spPr>
          <a:xfrm>
            <a:off x="1297857" y="2347526"/>
            <a:ext cx="6667500" cy="2882900"/>
          </a:xfrm>
          <a:prstGeom prst="rect">
            <a:avLst/>
          </a:prstGeom>
        </p:spPr>
      </p:pic>
      <p:pic>
        <p:nvPicPr>
          <p:cNvPr id="8" name="Picture 7">
            <a:extLst>
              <a:ext uri="{FF2B5EF4-FFF2-40B4-BE49-F238E27FC236}">
                <a16:creationId xmlns:a16="http://schemas.microsoft.com/office/drawing/2014/main" id="{65DB5832-DD04-C14D-B0CB-BCA76B030F70}"/>
              </a:ext>
            </a:extLst>
          </p:cNvPr>
          <p:cNvPicPr>
            <a:picLocks noChangeAspect="1"/>
          </p:cNvPicPr>
          <p:nvPr/>
        </p:nvPicPr>
        <p:blipFill>
          <a:blip r:embed="rId5"/>
          <a:stretch>
            <a:fillRect/>
          </a:stretch>
        </p:blipFill>
        <p:spPr>
          <a:xfrm>
            <a:off x="1320669" y="5230426"/>
            <a:ext cx="6578600" cy="495300"/>
          </a:xfrm>
          <a:prstGeom prst="rect">
            <a:avLst/>
          </a:prstGeom>
        </p:spPr>
      </p:pic>
    </p:spTree>
    <p:extLst>
      <p:ext uri="{BB962C8B-B14F-4D97-AF65-F5344CB8AC3E}">
        <p14:creationId xmlns:p14="http://schemas.microsoft.com/office/powerpoint/2010/main" val="428923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23888" y="1593669"/>
            <a:ext cx="8124576" cy="5003982"/>
          </a:xfrm>
        </p:spPr>
        <p:txBody>
          <a:bodyPr/>
          <a:lstStyle/>
          <a:p>
            <a:pPr marL="0" indent="0">
              <a:buNone/>
            </a:pPr>
            <a:endParaRPr lang="fr-FR" dirty="0"/>
          </a:p>
        </p:txBody>
      </p:sp>
      <p:sp>
        <p:nvSpPr>
          <p:cNvPr id="3" name="Titre 2"/>
          <p:cNvSpPr>
            <a:spLocks noGrp="1"/>
          </p:cNvSpPr>
          <p:nvPr>
            <p:ph type="title"/>
          </p:nvPr>
        </p:nvSpPr>
        <p:spPr/>
        <p:txBody>
          <a:bodyPr>
            <a:normAutofit/>
          </a:bodyPr>
          <a:lstStyle/>
          <a:p>
            <a:r>
              <a:rPr lang="fr-FR" sz="2800" dirty="0"/>
              <a:t>Féminisation de l’enseignement supérieur</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233" y="1877932"/>
            <a:ext cx="8026148" cy="4512358"/>
          </a:xfrm>
          <a:prstGeom prst="rect">
            <a:avLst/>
          </a:prstGeom>
        </p:spPr>
      </p:pic>
    </p:spTree>
    <p:extLst>
      <p:ext uri="{BB962C8B-B14F-4D97-AF65-F5344CB8AC3E}">
        <p14:creationId xmlns:p14="http://schemas.microsoft.com/office/powerpoint/2010/main" val="135021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23888" y="1593669"/>
            <a:ext cx="8124576" cy="5003982"/>
          </a:xfrm>
        </p:spPr>
        <p:txBody>
          <a:bodyPr/>
          <a:lstStyle/>
          <a:p>
            <a:r>
              <a:rPr lang="fr-FR" dirty="0"/>
              <a:t>60% des effectifs des écoles de l’enseignement supérieur Culture sont des </a:t>
            </a:r>
            <a:r>
              <a:rPr lang="fr-FR" dirty="0" smtClean="0"/>
              <a:t>femmes, tendance stable</a:t>
            </a:r>
            <a:endParaRPr lang="fr-FR" dirty="0"/>
          </a:p>
        </p:txBody>
      </p:sp>
      <p:sp>
        <p:nvSpPr>
          <p:cNvPr id="3" name="Titre 2"/>
          <p:cNvSpPr>
            <a:spLocks noGrp="1"/>
          </p:cNvSpPr>
          <p:nvPr>
            <p:ph type="title"/>
          </p:nvPr>
        </p:nvSpPr>
        <p:spPr/>
        <p:txBody>
          <a:bodyPr>
            <a:normAutofit/>
          </a:bodyPr>
          <a:lstStyle/>
          <a:p>
            <a:r>
              <a:rPr lang="fr-FR" sz="2800" dirty="0"/>
              <a:t>Féminisation de l’enseignement supérieur</a:t>
            </a:r>
          </a:p>
        </p:txBody>
      </p:sp>
      <p:graphicFrame>
        <p:nvGraphicFramePr>
          <p:cNvPr id="5" name="Graphique 4"/>
          <p:cNvGraphicFramePr>
            <a:graphicFrameLocks/>
          </p:cNvGraphicFramePr>
          <p:nvPr>
            <p:extLst>
              <p:ext uri="{D42A27DB-BD31-4B8C-83A1-F6EECF244321}">
                <p14:modId xmlns:p14="http://schemas.microsoft.com/office/powerpoint/2010/main" val="1889447330"/>
              </p:ext>
            </p:extLst>
          </p:nvPr>
        </p:nvGraphicFramePr>
        <p:xfrm>
          <a:off x="1001027" y="2337363"/>
          <a:ext cx="6949440" cy="4260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001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2400" dirty="0" smtClean="0"/>
              <a:t>Féminisation lente </a:t>
            </a:r>
            <a:r>
              <a:rPr lang="fr-FR" sz="2400" dirty="0"/>
              <a:t>des professions culturelles</a:t>
            </a:r>
          </a:p>
        </p:txBody>
      </p:sp>
      <p:sp>
        <p:nvSpPr>
          <p:cNvPr id="2" name="Espace réservé du contenu 1"/>
          <p:cNvSpPr>
            <a:spLocks noGrp="1"/>
          </p:cNvSpPr>
          <p:nvPr>
            <p:ph idx="1"/>
          </p:nvPr>
        </p:nvSpPr>
        <p:spPr>
          <a:xfrm>
            <a:off x="4450080" y="949690"/>
            <a:ext cx="4503420" cy="5384800"/>
          </a:xfrm>
        </p:spPr>
        <p:txBody>
          <a:bodyPr>
            <a:normAutofit fontScale="92500"/>
          </a:bodyPr>
          <a:lstStyle/>
          <a:p>
            <a:r>
              <a:rPr lang="fr-FR" dirty="0" smtClean="0"/>
              <a:t>46% </a:t>
            </a:r>
            <a:r>
              <a:rPr lang="fr-FR" dirty="0"/>
              <a:t>des personnes en emploi dans les professions culturelles sont des femmes</a:t>
            </a:r>
          </a:p>
          <a:p>
            <a:pPr lvl="1"/>
            <a:r>
              <a:rPr lang="fr-FR" dirty="0"/>
              <a:t>La part des femmes </a:t>
            </a:r>
            <a:r>
              <a:rPr lang="fr-FR" dirty="0">
                <a:solidFill>
                  <a:schemeClr val="accent1"/>
                </a:solidFill>
              </a:rPr>
              <a:t>architectes</a:t>
            </a:r>
            <a:r>
              <a:rPr lang="fr-FR" dirty="0"/>
              <a:t> (</a:t>
            </a:r>
            <a:r>
              <a:rPr lang="fr-FR" dirty="0" smtClean="0"/>
              <a:t>33 </a:t>
            </a:r>
            <a:r>
              <a:rPr lang="fr-FR" dirty="0"/>
              <a:t>%) et </a:t>
            </a:r>
            <a:r>
              <a:rPr lang="fr-FR" dirty="0">
                <a:solidFill>
                  <a:schemeClr val="accent1"/>
                </a:solidFill>
              </a:rPr>
              <a:t>photographes</a:t>
            </a:r>
            <a:r>
              <a:rPr lang="fr-FR" dirty="0"/>
              <a:t> (</a:t>
            </a:r>
            <a:r>
              <a:rPr lang="fr-FR" dirty="0" smtClean="0"/>
              <a:t>30%) et dans les </a:t>
            </a:r>
            <a:r>
              <a:rPr lang="fr-FR" dirty="0" smtClean="0">
                <a:solidFill>
                  <a:schemeClr val="accent1"/>
                </a:solidFill>
              </a:rPr>
              <a:t>métiers d’art</a:t>
            </a:r>
            <a:r>
              <a:rPr lang="fr-FR" dirty="0" smtClean="0"/>
              <a:t> (56%) </a:t>
            </a:r>
            <a:r>
              <a:rPr lang="fr-FR" dirty="0"/>
              <a:t>a doublé en 20 ans</a:t>
            </a:r>
          </a:p>
          <a:p>
            <a:pPr lvl="1"/>
            <a:r>
              <a:rPr lang="fr-FR" dirty="0"/>
              <a:t>Celle des </a:t>
            </a:r>
            <a:r>
              <a:rPr lang="fr-FR" dirty="0">
                <a:solidFill>
                  <a:schemeClr val="accent1"/>
                </a:solidFill>
              </a:rPr>
              <a:t>professions du spectacle </a:t>
            </a:r>
            <a:r>
              <a:rPr lang="fr-FR" dirty="0"/>
              <a:t>est restée stable autour de </a:t>
            </a:r>
            <a:r>
              <a:rPr lang="fr-FR" dirty="0" smtClean="0"/>
              <a:t>30%</a:t>
            </a:r>
          </a:p>
          <a:p>
            <a:pPr lvl="1"/>
            <a:r>
              <a:rPr lang="fr-FR" dirty="0" smtClean="0"/>
              <a:t>La </a:t>
            </a:r>
            <a:r>
              <a:rPr lang="fr-FR" dirty="0"/>
              <a:t>part des femmes </a:t>
            </a:r>
            <a:r>
              <a:rPr lang="fr-FR" dirty="0">
                <a:solidFill>
                  <a:schemeClr val="accent1"/>
                </a:solidFill>
              </a:rPr>
              <a:t>journalistes et cadres de l’édition </a:t>
            </a:r>
            <a:r>
              <a:rPr lang="fr-FR" dirty="0"/>
              <a:t>progresse </a:t>
            </a:r>
            <a:r>
              <a:rPr lang="fr-FR" dirty="0" smtClean="0"/>
              <a:t>(</a:t>
            </a:r>
            <a:r>
              <a:rPr lang="fr-FR" dirty="0"/>
              <a:t>52%), de </a:t>
            </a:r>
            <a:r>
              <a:rPr lang="fr-FR" dirty="0" smtClean="0"/>
              <a:t>même, plus lentement, </a:t>
            </a:r>
            <a:r>
              <a:rPr lang="fr-FR" dirty="0"/>
              <a:t>pour les </a:t>
            </a:r>
            <a:r>
              <a:rPr lang="fr-FR" dirty="0">
                <a:solidFill>
                  <a:schemeClr val="accent1"/>
                </a:solidFill>
              </a:rPr>
              <a:t>plasticiennes</a:t>
            </a:r>
            <a:r>
              <a:rPr lang="fr-FR" dirty="0"/>
              <a:t> (42%)</a:t>
            </a:r>
          </a:p>
          <a:p>
            <a:pPr lvl="1"/>
            <a:r>
              <a:rPr lang="fr-FR" dirty="0"/>
              <a:t>La mixité s’installe dans les professions de la documentation </a:t>
            </a:r>
            <a:r>
              <a:rPr lang="fr-FR" dirty="0" smtClean="0"/>
              <a:t>et </a:t>
            </a:r>
            <a:r>
              <a:rPr lang="fr-FR" dirty="0"/>
              <a:t>de la conservation (</a:t>
            </a:r>
            <a:r>
              <a:rPr lang="fr-FR" dirty="0" smtClean="0"/>
              <a:t>68%) </a:t>
            </a:r>
            <a:r>
              <a:rPr lang="fr-FR" dirty="0"/>
              <a:t>où </a:t>
            </a:r>
            <a:r>
              <a:rPr lang="fr-FR" dirty="0">
                <a:solidFill>
                  <a:schemeClr val="accent1"/>
                </a:solidFill>
              </a:rPr>
              <a:t>la part des femmes </a:t>
            </a:r>
            <a:r>
              <a:rPr lang="fr-FR" dirty="0" smtClean="0">
                <a:solidFill>
                  <a:schemeClr val="accent1"/>
                </a:solidFill>
              </a:rPr>
              <a:t>diminue</a:t>
            </a:r>
            <a:endParaRPr lang="fr-FR" dirty="0">
              <a:solidFill>
                <a:schemeClr val="accent1"/>
              </a:solidFill>
            </a:endParaRPr>
          </a:p>
        </p:txBody>
      </p:sp>
      <p:graphicFrame>
        <p:nvGraphicFramePr>
          <p:cNvPr id="6" name="Graphique 5"/>
          <p:cNvGraphicFramePr>
            <a:graphicFrameLocks/>
          </p:cNvGraphicFramePr>
          <p:nvPr>
            <p:extLst>
              <p:ext uri="{D42A27DB-BD31-4B8C-83A1-F6EECF244321}">
                <p14:modId xmlns:p14="http://schemas.microsoft.com/office/powerpoint/2010/main" val="1260832067"/>
              </p:ext>
            </p:extLst>
          </p:nvPr>
        </p:nvGraphicFramePr>
        <p:xfrm>
          <a:off x="106680" y="2712720"/>
          <a:ext cx="4572000" cy="3322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438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normAutofit/>
          </a:bodyPr>
          <a:lstStyle/>
          <a:p>
            <a:r>
              <a:rPr lang="fr-FR" b="0" dirty="0" smtClean="0"/>
              <a:t>Compositrices </a:t>
            </a:r>
            <a:r>
              <a:rPr lang="fr-FR" b="0" dirty="0"/>
              <a:t>musicales et chorégraphes, métiers du spectacle et de l’audiovisuel, artistes-auteurs…</a:t>
            </a:r>
            <a:r>
              <a:rPr lang="fr-FR" dirty="0"/>
              <a:t/>
            </a:r>
            <a:br>
              <a:rPr lang="fr-FR" dirty="0"/>
            </a:br>
            <a:endParaRPr lang="fr-FR" dirty="0"/>
          </a:p>
        </p:txBody>
      </p:sp>
      <p:sp>
        <p:nvSpPr>
          <p:cNvPr id="2" name="Titre 1"/>
          <p:cNvSpPr>
            <a:spLocks noGrp="1"/>
          </p:cNvSpPr>
          <p:nvPr>
            <p:ph type="title"/>
          </p:nvPr>
        </p:nvSpPr>
        <p:spPr/>
        <p:txBody>
          <a:bodyPr>
            <a:normAutofit fontScale="90000"/>
          </a:bodyPr>
          <a:lstStyle/>
          <a:p>
            <a:r>
              <a:rPr lang="fr-FR" dirty="0" smtClean="0">
                <a:solidFill>
                  <a:schemeClr val="accent1"/>
                </a:solidFill>
              </a:rPr>
              <a:t>Inégalités </a:t>
            </a:r>
            <a:r>
              <a:rPr lang="fr-FR" dirty="0">
                <a:solidFill>
                  <a:schemeClr val="accent1"/>
                </a:solidFill>
              </a:rPr>
              <a:t>de rémunération </a:t>
            </a:r>
            <a:r>
              <a:rPr lang="fr-FR" dirty="0"/>
              <a:t>persistantes entre femmes et </a:t>
            </a:r>
            <a:r>
              <a:rPr lang="fr-FR" dirty="0" smtClean="0"/>
              <a:t>hommes</a:t>
            </a:r>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104" y="2670679"/>
            <a:ext cx="6520020" cy="3670908"/>
          </a:xfrm>
          <a:prstGeom prst="rect">
            <a:avLst/>
          </a:prstGeom>
        </p:spPr>
      </p:pic>
    </p:spTree>
    <p:extLst>
      <p:ext uri="{BB962C8B-B14F-4D97-AF65-F5344CB8AC3E}">
        <p14:creationId xmlns:p14="http://schemas.microsoft.com/office/powerpoint/2010/main" val="2910622544"/>
      </p:ext>
    </p:extLst>
  </p:cSld>
  <p:clrMapOvr>
    <a:masterClrMapping/>
  </p:clrMapOvr>
</p:sld>
</file>

<file path=ppt/theme/theme1.xml><?xml version="1.0" encoding="utf-8"?>
<a:theme xmlns:a="http://schemas.openxmlformats.org/drawingml/2006/main" name="Thème Office">
  <a:themeElements>
    <a:clrScheme name="MCC">
      <a:dk1>
        <a:sysClr val="windowText" lastClr="000000"/>
      </a:dk1>
      <a:lt1>
        <a:sysClr val="window" lastClr="FFFFFF"/>
      </a:lt1>
      <a:dk2>
        <a:srgbClr val="777777"/>
      </a:dk2>
      <a:lt2>
        <a:srgbClr val="EEECE1"/>
      </a:lt2>
      <a:accent1>
        <a:srgbClr val="578ED1"/>
      </a:accent1>
      <a:accent2>
        <a:srgbClr val="007884"/>
      </a:accent2>
      <a:accent3>
        <a:srgbClr val="C43A2F"/>
      </a:accent3>
      <a:accent4>
        <a:srgbClr val="F05A50"/>
      </a:accent4>
      <a:accent5>
        <a:srgbClr val="E36C09"/>
      </a:accent5>
      <a:accent6>
        <a:srgbClr val="009DAE"/>
      </a:accent6>
      <a:hlink>
        <a:srgbClr val="A69034"/>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F61FACB9-9D46-43DB-B588-1EA3CEDED2C2}" vid="{A8EDCF8B-F64C-47A0-9BC4-9CB9253343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Masque-MCC-2017</Template>
  <TotalTime>2007</TotalTime>
  <Words>1874</Words>
  <Application>Microsoft Office PowerPoint</Application>
  <PresentationFormat>Affichage à l'écran (4:3)</PresentationFormat>
  <Paragraphs>178</Paragraphs>
  <Slides>20</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Arial Narrow</vt:lpstr>
      <vt:lpstr>Calibri</vt:lpstr>
      <vt:lpstr>Cambria</vt:lpstr>
      <vt:lpstr>Wingdings</vt:lpstr>
      <vt:lpstr>Thème Office</vt:lpstr>
      <vt:lpstr>Café du DEPS 2020 #3  L’Observatoire de l’égalité entre femmes et hommes dans la culture et la communication  Charleene Eymard, Anaïs Ragon (MDE) &amp; Laure Turner (DEPS) </vt:lpstr>
      <vt:lpstr>L’Observatoire de l’égalité</vt:lpstr>
      <vt:lpstr>Nouvelles dispositions législatives en 2019</vt:lpstr>
      <vt:lpstr>Contexte juridique et Feuille de route Egalité</vt:lpstr>
      <vt:lpstr>Féminisation des pratiques culturelles</vt:lpstr>
      <vt:lpstr>Féminisation de l’enseignement supérieur</vt:lpstr>
      <vt:lpstr>Féminisation de l’enseignement supérieur</vt:lpstr>
      <vt:lpstr>Féminisation lente des professions culturelles</vt:lpstr>
      <vt:lpstr>Inégalités de rémunération persistantes entre femmes et hommes</vt:lpstr>
      <vt:lpstr>Part des femmes dans la formation continue</vt:lpstr>
      <vt:lpstr>Situation de l’administration, organismes sous tutelle, établissements culturels</vt:lpstr>
      <vt:lpstr>Situation des entreprises culturelles publiques et privées</vt:lpstr>
      <vt:lpstr>Consécration artistique</vt:lpstr>
      <vt:lpstr>Consécration artistique</vt:lpstr>
      <vt:lpstr>Photographes : une féminisation de la jeune génération</vt:lpstr>
      <vt:lpstr>Place des femmes aux heures de forte audience à la télévision et à la radio</vt:lpstr>
      <vt:lpstr>Part des femmes présentatrices, expertes et journalistes sur les grandes chaînes de télévision publiques et privées, 2016-2018</vt:lpstr>
      <vt:lpstr>Part des femmes présentatrices, expertes et journalistes sur les grandes chaînes de radio publiques et privées, 2016-2018</vt:lpstr>
      <vt:lpstr>Allodiscrim-Allosexism Place et part des femmes dans les saisines de la cellule d'écoute du ministère de la Culture en 2019 </vt:lpstr>
      <vt:lpstr>Remerciements</vt:lpstr>
    </vt:vector>
  </TitlesOfParts>
  <Company>Ministère de la 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Didacticiel</dc:title>
  <dc:creator>gwendoline.volat</dc:creator>
  <cp:lastModifiedBy>MILLERY Edwige</cp:lastModifiedBy>
  <cp:revision>160</cp:revision>
  <dcterms:created xsi:type="dcterms:W3CDTF">2017-11-06T09:08:53Z</dcterms:created>
  <dcterms:modified xsi:type="dcterms:W3CDTF">2020-03-10T12:57:47Z</dcterms:modified>
</cp:coreProperties>
</file>