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62" r:id="rId4"/>
    <p:sldId id="258" r:id="rId5"/>
    <p:sldId id="259" r:id="rId6"/>
    <p:sldId id="261" r:id="rId7"/>
    <p:sldId id="260" r:id="rId8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311"/>
    <p:restoredTop sz="89835"/>
  </p:normalViewPr>
  <p:slideViewPr>
    <p:cSldViewPr snapToGrid="0" snapToObjects="1">
      <p:cViewPr>
        <p:scale>
          <a:sx n="112" d="100"/>
          <a:sy n="112" d="100"/>
        </p:scale>
        <p:origin x="392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E18B95E-1253-6745-905F-D9AB4221A9C8}" type="datetimeFigureOut">
              <a:rPr lang="fr-FR" smtClean="0"/>
              <a:t>14/01/2019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F78E853-965E-D444-AE92-C37285281D0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589861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F78E853-965E-D444-AE92-C37285281D0C}" type="slidenum">
              <a:rPr lang="fr-FR" smtClean="0"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930146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F78E853-965E-D444-AE92-C37285281D0C}" type="slidenum">
              <a:rPr lang="fr-FR" smtClean="0"/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0869451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F78E853-965E-D444-AE92-C37285281D0C}" type="slidenum">
              <a:rPr lang="fr-FR" smtClean="0"/>
              <a:t>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702596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E79A0D7-F848-5D41-A5C9-A0A0E906968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C8A3B32A-FB38-904F-AC2A-64161262BCD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9B3EC9B-6E82-E846-8513-5B9C776C90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7D7079-E482-FB4E-A5D9-BBAA84DFE16B}" type="datetimeFigureOut">
              <a:rPr lang="fr-FR" smtClean="0"/>
              <a:t>12/01/2019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1F7BDAA-FA41-4A41-8304-5F1B0047CE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B8F1B24-8533-6D41-A4DA-B86B21B722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21EC46-F67C-5543-939A-1AAD51D3593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463758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ABAB478-5D3B-CC4E-88EE-E2A14D97B6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0397CC60-C770-FC43-8434-F16BCBE4CD2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8304DE5-EDA9-CD42-BAC8-CCD60420AE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7D7079-E482-FB4E-A5D9-BBAA84DFE16B}" type="datetimeFigureOut">
              <a:rPr lang="fr-FR" smtClean="0"/>
              <a:t>12/01/2019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A5B8083-7607-4244-8291-E53A03BDA5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7014CF9-E16B-0943-B697-B852892726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21EC46-F67C-5543-939A-1AAD51D3593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513424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2D55AE8F-0BD5-634A-9804-9F4E6C88911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AFB7A490-5BEF-964C-9D87-8167CF379EB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641CB32-7291-8840-8F90-DEDF982ECB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7D7079-E482-FB4E-A5D9-BBAA84DFE16B}" type="datetimeFigureOut">
              <a:rPr lang="fr-FR" smtClean="0"/>
              <a:t>12/01/2019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F1C5634-31B8-5D46-A4FE-DA8ADFE25D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C47BFBA-2C06-DF40-80C0-9D02250E71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21EC46-F67C-5543-939A-1AAD51D3593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890449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C3C900A-D143-844B-97DD-8A710030C4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66A6F6D-768B-DE4A-BBCD-88BD6FD1B2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F81E7D5-6746-1A44-BE4D-2936DA3E8E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7D7079-E482-FB4E-A5D9-BBAA84DFE16B}" type="datetimeFigureOut">
              <a:rPr lang="fr-FR" smtClean="0"/>
              <a:t>12/01/2019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25838D3-9A3E-A544-AF86-1083EE3820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59AC406A-DCD0-A146-A454-12731C164F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21EC46-F67C-5543-939A-1AAD51D3593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678615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AE379F0-958D-3E40-BEC5-CA23C70A13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59265550-2788-C24F-8F22-0116010983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CCDE9D9-1B84-DD48-BD24-FFDA49C11A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7D7079-E482-FB4E-A5D9-BBAA84DFE16B}" type="datetimeFigureOut">
              <a:rPr lang="fr-FR" smtClean="0"/>
              <a:t>12/01/2019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85366F3-CD99-2F4B-B3AD-56E7EFF955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C313F0E-21B1-9B49-B108-059F7BF2CF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21EC46-F67C-5543-939A-1AAD51D3593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159652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A29E126-739D-DC47-8C32-DCC4C3847A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6C120B2-DAF1-1A44-80DA-EBCE5B186D5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6187C053-0E5E-7640-918A-4B427AC8344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B6E105FC-05FD-184B-8FD2-53400B126F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7D7079-E482-FB4E-A5D9-BBAA84DFE16B}" type="datetimeFigureOut">
              <a:rPr lang="fr-FR" smtClean="0"/>
              <a:t>12/01/2019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BE4FE034-0F5B-3644-89A0-A47FDEA94B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BC1EBDA6-9C75-3849-85FA-7B1247DA6D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21EC46-F67C-5543-939A-1AAD51D3593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781081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D097122-2E7A-904F-BBB2-AA5D8E4407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95E3D8C5-FE58-F64C-BD0C-EED22B17DCE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9C2C24E8-55F5-BF43-86C8-ED5B6EAA7A5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AF70F7DF-5379-AC41-996E-E0F72B3810B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28245BAE-1722-6E4F-AD84-AB1E3927843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24DF237B-7017-5747-926C-37CBB8A6A1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7D7079-E482-FB4E-A5D9-BBAA84DFE16B}" type="datetimeFigureOut">
              <a:rPr lang="fr-FR" smtClean="0"/>
              <a:t>12/01/2019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C2CC909A-C69F-8D4C-A453-931F2EA7B1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47AD3B9F-6528-3444-A38F-3B7115850A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21EC46-F67C-5543-939A-1AAD51D3593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176968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B8DF57C-9FD8-904B-A97F-BD942AD3CE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FD0F99A2-3460-4C46-8A83-5937D56AC5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7D7079-E482-FB4E-A5D9-BBAA84DFE16B}" type="datetimeFigureOut">
              <a:rPr lang="fr-FR" smtClean="0"/>
              <a:t>12/01/2019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F2DCBA0F-2B40-644B-AFCF-3A139981F9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E10289C7-798E-A34A-93C4-45C6C25254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21EC46-F67C-5543-939A-1AAD51D3593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736273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05E5B427-1A60-6144-9B59-4998E8CED3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7D7079-E482-FB4E-A5D9-BBAA84DFE16B}" type="datetimeFigureOut">
              <a:rPr lang="fr-FR" smtClean="0"/>
              <a:t>12/01/2019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7BEE6FDA-88EA-9A4B-9EFC-115DDD89BA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048803D7-DA2A-1642-B510-4FB51D6278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21EC46-F67C-5543-939A-1AAD51D3593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809987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3A0CB62-3FA2-5D47-8735-CC2F68255E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526F2E6-1E4C-4540-B363-8869BFD871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7ACB4270-5A07-0B4A-8E20-03CAF2F41C3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EA0F260F-2D54-444E-BDEC-99039F2A9F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7D7079-E482-FB4E-A5D9-BBAA84DFE16B}" type="datetimeFigureOut">
              <a:rPr lang="fr-FR" smtClean="0"/>
              <a:t>12/01/2019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9C350385-4098-6B47-B3E7-D076AF1B54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AFBFCD8A-EB40-5846-9F55-999023988E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21EC46-F67C-5543-939A-1AAD51D3593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336400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BEA9794-8D06-A442-B7EC-6A386CCD83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0B87DAC5-1808-A947-90EE-2277423B9BC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3D280A2D-1626-4248-B22C-D38DD04D5F2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25C90BD8-7D78-B44B-94E2-C15EEE3157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7D7079-E482-FB4E-A5D9-BBAA84DFE16B}" type="datetimeFigureOut">
              <a:rPr lang="fr-FR" smtClean="0"/>
              <a:t>12/01/2019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DE3B2EB9-0F36-9247-AF2F-03D273B743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6C2ECE77-D245-0142-8CD1-22654F686E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21EC46-F67C-5543-939A-1AAD51D3593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963018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67D491AE-EDCA-E340-9C96-6C6BF8BF35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CCED538F-F67B-2A4C-918C-6D689017DEF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CF44025-E420-704A-81F8-26B8ABCBAD1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7D7079-E482-FB4E-A5D9-BBAA84DFE16B}" type="datetimeFigureOut">
              <a:rPr lang="fr-FR" smtClean="0"/>
              <a:t>12/01/2019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B6F1D9B-399E-9B46-86C4-0121762E153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5B34A740-100E-2046-BAF2-38FE448EDD6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21EC46-F67C-5543-939A-1AAD51D3593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480394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5B93CC6-FAF4-0F4F-B13E-387F0C565C5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1930399"/>
            <a:ext cx="12192000" cy="846667"/>
          </a:xfrm>
        </p:spPr>
        <p:txBody>
          <a:bodyPr>
            <a:normAutofit/>
          </a:bodyPr>
          <a:lstStyle/>
          <a:p>
            <a:r>
              <a:rPr lang="fr-FR" sz="3600" b="1" dirty="0">
                <a:solidFill>
                  <a:srgbClr val="002060"/>
                </a:solidFill>
              </a:rPr>
              <a:t>Le financement participatif, vecteur de diversité culturelle ?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443AF2B7-1A87-4E49-A161-DB96C878390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464292"/>
            <a:ext cx="9144000" cy="1442156"/>
          </a:xfrm>
        </p:spPr>
        <p:txBody>
          <a:bodyPr/>
          <a:lstStyle/>
          <a:p>
            <a:r>
              <a:rPr lang="fr-FR" sz="3200" b="1" dirty="0"/>
              <a:t>Fabrice Rochelandet </a:t>
            </a:r>
            <a:r>
              <a:rPr lang="fr-FR" sz="3200" dirty="0"/>
              <a:t>&amp;</a:t>
            </a:r>
            <a:r>
              <a:rPr lang="fr-FR" sz="3200" b="1" dirty="0"/>
              <a:t> Christophe </a:t>
            </a:r>
            <a:r>
              <a:rPr lang="fr-FR" sz="3200" b="1" dirty="0" err="1"/>
              <a:t>Cariou</a:t>
            </a:r>
            <a:endParaRPr lang="fr-FR" sz="3200" b="1" dirty="0"/>
          </a:p>
          <a:p>
            <a:r>
              <a:rPr lang="fr-FR" dirty="0"/>
              <a:t>Université Sorbonne Nouvelle – Paris, IRCAV &amp; </a:t>
            </a:r>
            <a:r>
              <a:rPr lang="fr-FR" dirty="0" err="1"/>
              <a:t>Labex</a:t>
            </a:r>
            <a:r>
              <a:rPr lang="fr-FR" dirty="0"/>
              <a:t> ICCA</a:t>
            </a:r>
          </a:p>
        </p:txBody>
      </p:sp>
      <p:pic>
        <p:nvPicPr>
          <p:cNvPr id="1026" name="Picture 2" descr="http://www.univ-paris3.fr/medias/photo/logo-ircav-sc-70k_1356304211303.jpg">
            <a:extLst>
              <a:ext uri="{FF2B5EF4-FFF2-40B4-BE49-F238E27FC236}">
                <a16:creationId xmlns:a16="http://schemas.microsoft.com/office/drawing/2014/main" id="{3EA5ACF0-047A-9344-B7C3-F9E19E70C01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90723" y="5868367"/>
            <a:ext cx="1862666" cy="5202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ttps://icca.univ-paris13.fr/wp-content/uploads/2015/11/LOGO.gif">
            <a:extLst>
              <a:ext uri="{FF2B5EF4-FFF2-40B4-BE49-F238E27FC236}">
                <a16:creationId xmlns:a16="http://schemas.microsoft.com/office/drawing/2014/main" id="{3E2499C2-1BDE-6C44-9D85-F9C91B5C612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77099" y="5705121"/>
            <a:ext cx="1524000" cy="8467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http://www.univ-paris3.fr/images/new-site/logo_usbn_p3_01.jpg">
            <a:extLst>
              <a:ext uri="{FF2B5EF4-FFF2-40B4-BE49-F238E27FC236}">
                <a16:creationId xmlns:a16="http://schemas.microsoft.com/office/drawing/2014/main" id="{290B1B3D-9098-8340-AF95-0F1ADBAA5F1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87369" y="5593675"/>
            <a:ext cx="1479644" cy="10696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ZoneTexte 3">
            <a:extLst>
              <a:ext uri="{FF2B5EF4-FFF2-40B4-BE49-F238E27FC236}">
                <a16:creationId xmlns:a16="http://schemas.microsoft.com/office/drawing/2014/main" id="{BC01AF1E-93D0-584F-BED5-6BFDC9208B3C}"/>
              </a:ext>
            </a:extLst>
          </p:cNvPr>
          <p:cNvSpPr txBox="1"/>
          <p:nvPr/>
        </p:nvSpPr>
        <p:spPr>
          <a:xfrm>
            <a:off x="0" y="506815"/>
            <a:ext cx="121920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i="1" dirty="0"/>
              <a:t>Financement participatif : une voie d'avenir pour la culture ?</a:t>
            </a:r>
          </a:p>
          <a:p>
            <a:pPr algn="ctr"/>
            <a:r>
              <a:rPr lang="fr-FR" sz="2400" dirty="0"/>
              <a:t>DEPS/Ministère de la Culture/</a:t>
            </a:r>
            <a:r>
              <a:rPr lang="fr-FR" sz="2400" dirty="0" err="1"/>
              <a:t>Labex</a:t>
            </a:r>
            <a:r>
              <a:rPr lang="fr-FR" sz="2400" dirty="0"/>
              <a:t> ICCA, INHA, 15 janvier 2019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28575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C1ABF5A-BAA0-1F49-8B00-22876963CC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342900"/>
            <a:ext cx="12192000" cy="1108710"/>
          </a:xfrm>
        </p:spPr>
        <p:txBody>
          <a:bodyPr>
            <a:normAutofit/>
          </a:bodyPr>
          <a:lstStyle/>
          <a:p>
            <a:pPr algn="ctr"/>
            <a:r>
              <a:rPr lang="fr-FR" sz="3600" b="1" dirty="0">
                <a:solidFill>
                  <a:srgbClr val="002060"/>
                </a:solidFill>
              </a:rPr>
              <a:t>Objectifs</a:t>
            </a:r>
            <a:endParaRPr lang="fr-FR" sz="3600" dirty="0">
              <a:solidFill>
                <a:srgbClr val="002060"/>
              </a:solidFill>
            </a:endParaRP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59896B0-4E18-2E4C-B6AB-B0D764C1CF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7633" y="1768475"/>
            <a:ext cx="11498157" cy="4351338"/>
          </a:xfrm>
        </p:spPr>
        <p:txBody>
          <a:bodyPr>
            <a:normAutofit/>
          </a:bodyPr>
          <a:lstStyle/>
          <a:p>
            <a:r>
              <a:rPr lang="fr-FR" sz="2400" dirty="0"/>
              <a:t>Le financement participatif = un vecteur potentiel de diversité culturelle </a:t>
            </a:r>
          </a:p>
          <a:p>
            <a:pPr lvl="1"/>
            <a:r>
              <a:rPr lang="fr-FR" dirty="0"/>
              <a:t>moyens financiers + visibilité pour des projets créatifs hors financement traditionnels</a:t>
            </a:r>
          </a:p>
          <a:p>
            <a:pPr lvl="1"/>
            <a:r>
              <a:rPr lang="fr-FR" dirty="0"/>
              <a:t>peu de barrière à l'entrée et dynamiques communautaires</a:t>
            </a:r>
          </a:p>
          <a:p>
            <a:pPr lvl="1">
              <a:buFont typeface="Symbol" pitchFamily="2" charset="2"/>
              <a:buChar char="Þ"/>
            </a:pPr>
            <a:endParaRPr lang="fr-FR" dirty="0"/>
          </a:p>
          <a:p>
            <a:r>
              <a:rPr lang="fr-FR" sz="2400" dirty="0"/>
              <a:t>Qu'en est-il dans les faits ?</a:t>
            </a:r>
          </a:p>
          <a:p>
            <a:endParaRPr lang="fr-FR" sz="2400" dirty="0"/>
          </a:p>
          <a:p>
            <a:r>
              <a:rPr lang="fr-FR" sz="2400" dirty="0"/>
              <a:t>Objectifs de l'étude :</a:t>
            </a:r>
          </a:p>
          <a:p>
            <a:pPr marL="457200" lvl="1" indent="0">
              <a:buNone/>
            </a:pPr>
            <a:r>
              <a:rPr lang="fr-FR" dirty="0"/>
              <a:t>(1) Mesurer la diversité des projets audiovisuels en matière de CF</a:t>
            </a:r>
            <a:endParaRPr lang="fr-FR" sz="2400" dirty="0"/>
          </a:p>
          <a:p>
            <a:pPr marL="457200" lvl="1" indent="0">
              <a:buNone/>
            </a:pPr>
            <a:r>
              <a:rPr lang="fr-FR" dirty="0"/>
              <a:t>(2) Analyser le comportement des porteurs et des souscripteurs : </a:t>
            </a:r>
          </a:p>
          <a:p>
            <a:pPr marL="457200" lvl="1" indent="0">
              <a:buNone/>
            </a:pPr>
            <a:r>
              <a:rPr lang="fr-FR" dirty="0"/>
              <a:t>	</a:t>
            </a:r>
            <a:r>
              <a:rPr lang="fr-FR" i="1" dirty="0"/>
              <a:t>budget espéré =&gt; contributeurs =&gt; probabilité de succès</a:t>
            </a:r>
          </a:p>
          <a:p>
            <a:endParaRPr lang="fr-FR" sz="2400" dirty="0"/>
          </a:p>
          <a:p>
            <a:endParaRPr lang="fr-FR" sz="2400" dirty="0"/>
          </a:p>
        </p:txBody>
      </p:sp>
    </p:spTree>
    <p:extLst>
      <p:ext uri="{BB962C8B-B14F-4D97-AF65-F5344CB8AC3E}">
        <p14:creationId xmlns:p14="http://schemas.microsoft.com/office/powerpoint/2010/main" val="15219130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C1ABF5A-BAA0-1F49-8B00-22876963CC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354330"/>
            <a:ext cx="12192000" cy="1108710"/>
          </a:xfrm>
        </p:spPr>
        <p:txBody>
          <a:bodyPr>
            <a:normAutofit/>
          </a:bodyPr>
          <a:lstStyle/>
          <a:p>
            <a:pPr algn="ctr"/>
            <a:r>
              <a:rPr lang="fr-FR" sz="3600" b="1" dirty="0">
                <a:solidFill>
                  <a:srgbClr val="002060"/>
                </a:solidFill>
              </a:rPr>
              <a:t>Hypothèses et variables</a:t>
            </a:r>
            <a:endParaRPr lang="fr-FR" sz="3600" dirty="0">
              <a:solidFill>
                <a:srgbClr val="002060"/>
              </a:solidFill>
            </a:endParaRP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59896B0-4E18-2E4C-B6AB-B0D764C1CF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621" y="1554480"/>
            <a:ext cx="11803380" cy="4937759"/>
          </a:xfrm>
        </p:spPr>
        <p:txBody>
          <a:bodyPr>
            <a:normAutofit/>
          </a:bodyPr>
          <a:lstStyle/>
          <a:p>
            <a:r>
              <a:rPr lang="fr-FR" sz="2400" b="1" dirty="0"/>
              <a:t>Contributeurs uniques :  </a:t>
            </a:r>
            <a:r>
              <a:rPr lang="fr-FR" sz="2400" dirty="0"/>
              <a:t>plus de diversité mais moins de chance de succès</a:t>
            </a:r>
          </a:p>
          <a:p>
            <a:endParaRPr lang="fr-FR" sz="1200" b="1" dirty="0"/>
          </a:p>
          <a:p>
            <a:r>
              <a:rPr lang="fr-FR" sz="2400" b="1" dirty="0"/>
              <a:t>Différenciation </a:t>
            </a:r>
            <a:r>
              <a:rPr lang="fr-FR" sz="2400" dirty="0"/>
              <a:t>: effet ambivalent (plus d'attention mais qualité plus difficile à évaluer)</a:t>
            </a:r>
            <a:endParaRPr lang="fr-FR" sz="2000" dirty="0"/>
          </a:p>
          <a:p>
            <a:endParaRPr lang="fr-FR" sz="1200" b="1" dirty="0"/>
          </a:p>
          <a:p>
            <a:r>
              <a:rPr lang="fr-FR" sz="2400" b="1" dirty="0"/>
              <a:t>Compétition : </a:t>
            </a:r>
            <a:r>
              <a:rPr lang="fr-FR" sz="2400" dirty="0"/>
              <a:t>plus grande variété mais moindre visibilité/attention </a:t>
            </a:r>
          </a:p>
          <a:p>
            <a:endParaRPr lang="fr-FR" sz="1200" b="1" dirty="0"/>
          </a:p>
          <a:p>
            <a:r>
              <a:rPr lang="fr-FR" sz="2400" b="1" dirty="0"/>
              <a:t>Imitation : </a:t>
            </a:r>
            <a:r>
              <a:rPr lang="fr-FR" sz="2400" dirty="0"/>
              <a:t>plus de chance de succès mais moins de diversité</a:t>
            </a:r>
          </a:p>
          <a:p>
            <a:endParaRPr lang="fr-FR" sz="1200" dirty="0"/>
          </a:p>
          <a:p>
            <a:r>
              <a:rPr lang="fr-FR" sz="2400" b="1" dirty="0"/>
              <a:t>Autres variables : </a:t>
            </a:r>
            <a:r>
              <a:rPr lang="fr-FR" sz="2400" i="1" dirty="0"/>
              <a:t>intelligibilité, durée, actualités, expérience du porteur, statut du porteur, catégorie du projet (fiction, documentaire…), format, valorisations envisagées, jour de début de la campagne…</a:t>
            </a:r>
          </a:p>
          <a:p>
            <a:endParaRPr lang="fr-FR" sz="2400" dirty="0"/>
          </a:p>
          <a:p>
            <a:endParaRPr lang="fr-FR" sz="2400" dirty="0"/>
          </a:p>
        </p:txBody>
      </p:sp>
    </p:spTree>
    <p:extLst>
      <p:ext uri="{BB962C8B-B14F-4D97-AF65-F5344CB8AC3E}">
        <p14:creationId xmlns:p14="http://schemas.microsoft.com/office/powerpoint/2010/main" val="25838987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C1ABF5A-BAA0-1F49-8B00-22876963CC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365761"/>
            <a:ext cx="12192000" cy="959555"/>
          </a:xfrm>
        </p:spPr>
        <p:txBody>
          <a:bodyPr>
            <a:normAutofit/>
          </a:bodyPr>
          <a:lstStyle/>
          <a:p>
            <a:pPr algn="ctr"/>
            <a:r>
              <a:rPr lang="fr-FR" sz="3600" b="1">
                <a:solidFill>
                  <a:srgbClr val="002060"/>
                </a:solidFill>
              </a:rPr>
              <a:t>Données</a:t>
            </a:r>
            <a:endParaRPr lang="fr-FR" sz="3600">
              <a:solidFill>
                <a:srgbClr val="002060"/>
              </a:solidFill>
            </a:endParaRP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59896B0-4E18-2E4C-B6AB-B0D764C1CF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41289"/>
            <a:ext cx="10515600" cy="4351338"/>
          </a:xfrm>
        </p:spPr>
        <p:txBody>
          <a:bodyPr/>
          <a:lstStyle/>
          <a:p>
            <a:r>
              <a:rPr lang="fr-FR" dirty="0"/>
              <a:t>Plateformes : KissKissBankBank, Ulule, Touscoprod</a:t>
            </a:r>
          </a:p>
          <a:p>
            <a:r>
              <a:rPr lang="fr-FR" dirty="0"/>
              <a:t>Période : 2010-2016</a:t>
            </a:r>
          </a:p>
          <a:p>
            <a:r>
              <a:rPr lang="fr-FR" dirty="0"/>
              <a:t>Echantillon : environ 6 000 projets audiovisuels</a:t>
            </a:r>
          </a:p>
          <a:p>
            <a:pPr lvl="1"/>
            <a:r>
              <a:rPr lang="fr-FR" dirty="0"/>
              <a:t>192 longs métrages, 2 238 courts métrages de fiction, 992 documentaires…</a:t>
            </a:r>
          </a:p>
          <a:p>
            <a:pPr lvl="1"/>
            <a:r>
              <a:rPr lang="fr-FR" dirty="0"/>
              <a:t>67 % des campagnes de financement participatif réussi</a:t>
            </a:r>
          </a:p>
          <a:p>
            <a:pPr lvl="2"/>
            <a:r>
              <a:rPr lang="fr-FR" dirty="0"/>
              <a:t>fictions : 70 %, documentaires : 64 %, émissions TV : 43 % </a:t>
            </a:r>
          </a:p>
          <a:p>
            <a:pPr lvl="2"/>
            <a:r>
              <a:rPr lang="fr-FR" dirty="0"/>
              <a:t>longs métrages : 52% ; courts métrages : 74%</a:t>
            </a:r>
          </a:p>
          <a:p>
            <a:pPr lvl="1"/>
            <a:r>
              <a:rPr lang="fr-FR" dirty="0"/>
              <a:t>3500 € en moyenne</a:t>
            </a:r>
          </a:p>
          <a:p>
            <a:pPr lvl="2"/>
            <a:r>
              <a:rPr lang="fr-FR" dirty="0"/>
              <a:t>longs métrages : 5 600 €, documentaires : 4 500 €, courts métrages : 3 000 €.</a:t>
            </a:r>
          </a:p>
        </p:txBody>
      </p:sp>
    </p:spTree>
    <p:extLst>
      <p:ext uri="{BB962C8B-B14F-4D97-AF65-F5344CB8AC3E}">
        <p14:creationId xmlns:p14="http://schemas.microsoft.com/office/powerpoint/2010/main" val="6064961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C1ABF5A-BAA0-1F49-8B00-22876963CC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262891"/>
            <a:ext cx="12192000" cy="1016000"/>
          </a:xfrm>
        </p:spPr>
        <p:txBody>
          <a:bodyPr>
            <a:normAutofit/>
          </a:bodyPr>
          <a:lstStyle/>
          <a:p>
            <a:pPr algn="ctr"/>
            <a:r>
              <a:rPr lang="fr-FR" sz="3600" b="1" dirty="0">
                <a:solidFill>
                  <a:srgbClr val="002060"/>
                </a:solidFill>
              </a:rPr>
              <a:t>Principaux résultats : le résultats des campagnes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59896B0-4E18-2E4C-B6AB-B0D764C1CF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730" y="1649376"/>
            <a:ext cx="12066270" cy="5024474"/>
          </a:xfrm>
        </p:spPr>
        <p:txBody>
          <a:bodyPr>
            <a:normAutofit/>
          </a:bodyPr>
          <a:lstStyle/>
          <a:p>
            <a:r>
              <a:rPr lang="fr-FR" sz="2400" dirty="0"/>
              <a:t>Au niveau agrégé :</a:t>
            </a:r>
          </a:p>
          <a:p>
            <a:pPr lvl="1"/>
            <a:r>
              <a:rPr lang="fr-FR" sz="2000" dirty="0"/>
              <a:t>échec d’environ un tiers des campagnes de levée de fonds, </a:t>
            </a:r>
          </a:p>
          <a:p>
            <a:pPr lvl="1"/>
            <a:r>
              <a:rPr lang="fr-FR" sz="2000" dirty="0"/>
              <a:t>aucune différence significative de disparité entre projets réussis et échoués </a:t>
            </a:r>
            <a:br>
              <a:rPr lang="fr-FR" sz="2000" dirty="0"/>
            </a:br>
            <a:r>
              <a:rPr lang="fr-FR" sz="2000" dirty="0"/>
              <a:t>(mêmes genres présents dans le même ordre) </a:t>
            </a:r>
          </a:p>
          <a:p>
            <a:pPr marL="0" indent="0">
              <a:buNone/>
            </a:pPr>
            <a:endParaRPr lang="fr-FR" sz="1200" dirty="0"/>
          </a:p>
          <a:p>
            <a:r>
              <a:rPr lang="fr-FR" sz="2400" dirty="0"/>
              <a:t>Au niveau de l’impact des comportements individuels :</a:t>
            </a:r>
          </a:p>
          <a:p>
            <a:pPr lvl="1"/>
            <a:r>
              <a:rPr lang="fr-FR" sz="2000" dirty="0"/>
              <a:t>le CF ne favorise pas mécaniquement les projets les + différenciés. </a:t>
            </a:r>
          </a:p>
          <a:p>
            <a:pPr lvl="1"/>
            <a:r>
              <a:rPr lang="fr-FR" sz="2000" dirty="0"/>
              <a:t>les porteurs s’imitent lors du montage de leur campagne de levée de fonds</a:t>
            </a:r>
            <a:br>
              <a:rPr lang="fr-FR" sz="2000" dirty="0"/>
            </a:br>
            <a:r>
              <a:rPr lang="fr-FR" sz="2000" dirty="0"/>
              <a:t>(des comportements mimétiques non favorables à la diversité ?)</a:t>
            </a:r>
          </a:p>
          <a:p>
            <a:pPr lvl="1"/>
            <a:r>
              <a:rPr lang="fr-FR" sz="2000" dirty="0"/>
              <a:t>impact négatif de la différenciation et du degré de compétition entre projets similaires. </a:t>
            </a:r>
          </a:p>
          <a:p>
            <a:pPr lvl="2"/>
            <a:r>
              <a:rPr lang="fr-FR" dirty="0"/>
              <a:t>Les projets les +  différenciés attirent moins l'attention et réussissent moins leur campagne.</a:t>
            </a:r>
          </a:p>
          <a:p>
            <a:pPr lvl="2"/>
            <a:r>
              <a:rPr lang="fr-FR" dirty="0"/>
              <a:t>Les contributeurs préfèrent financer des projets similaires à ceux dont ils ont l’habitude. </a:t>
            </a:r>
          </a:p>
          <a:p>
            <a:pPr lvl="2"/>
            <a:r>
              <a:rPr lang="fr-FR" dirty="0"/>
              <a:t>Influence positive de la différenciation sur le nombre de contributeurs si explicitée et compréhensible.</a:t>
            </a:r>
          </a:p>
        </p:txBody>
      </p:sp>
    </p:spTree>
    <p:extLst>
      <p:ext uri="{BB962C8B-B14F-4D97-AF65-F5344CB8AC3E}">
        <p14:creationId xmlns:p14="http://schemas.microsoft.com/office/powerpoint/2010/main" val="28134997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C1ABF5A-BAA0-1F49-8B00-22876963CC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5624" y="1900414"/>
            <a:ext cx="10515600" cy="1325563"/>
          </a:xfrm>
        </p:spPr>
        <p:txBody>
          <a:bodyPr>
            <a:normAutofit/>
          </a:bodyPr>
          <a:lstStyle/>
          <a:p>
            <a:r>
              <a:rPr lang="en-US" sz="3600" b="1" dirty="0">
                <a:solidFill>
                  <a:srgbClr val="002060"/>
                </a:solidFill>
              </a:rPr>
              <a:t>Merci !</a:t>
            </a:r>
            <a:br>
              <a:rPr lang="en-US" sz="3600" b="1" dirty="0">
                <a:solidFill>
                  <a:srgbClr val="002060"/>
                </a:solidFill>
              </a:rPr>
            </a:br>
            <a:br>
              <a:rPr lang="en-US" sz="3600" b="1" dirty="0">
                <a:solidFill>
                  <a:srgbClr val="002060"/>
                </a:solidFill>
              </a:rPr>
            </a:br>
            <a:r>
              <a:rPr lang="en-US" sz="3600" b="1" dirty="0" err="1">
                <a:solidFill>
                  <a:srgbClr val="002060"/>
                </a:solidFill>
              </a:rPr>
              <a:t>fabrice.rochelandet@free.fr</a:t>
            </a:r>
            <a:endParaRPr lang="fr-FR" sz="36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62370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C1ABF5A-BAA0-1F49-8B00-22876963CC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891822"/>
          </a:xfrm>
        </p:spPr>
        <p:txBody>
          <a:bodyPr>
            <a:normAutofit/>
          </a:bodyPr>
          <a:lstStyle/>
          <a:p>
            <a:pPr algn="ctr"/>
            <a:r>
              <a:rPr lang="en-US" sz="3600" b="1" dirty="0" err="1">
                <a:solidFill>
                  <a:srgbClr val="002060"/>
                </a:solidFill>
              </a:rPr>
              <a:t>Annexe</a:t>
            </a:r>
            <a:r>
              <a:rPr lang="en-US" sz="3600" b="1" dirty="0">
                <a:solidFill>
                  <a:srgbClr val="002060"/>
                </a:solidFill>
              </a:rPr>
              <a:t> : </a:t>
            </a:r>
            <a:r>
              <a:rPr lang="en-US" sz="3600" b="1" dirty="0" err="1">
                <a:solidFill>
                  <a:srgbClr val="002060"/>
                </a:solidFill>
              </a:rPr>
              <a:t>résultats</a:t>
            </a:r>
            <a:r>
              <a:rPr lang="en-US" sz="3600" b="1" dirty="0">
                <a:solidFill>
                  <a:srgbClr val="002060"/>
                </a:solidFill>
              </a:rPr>
              <a:t> </a:t>
            </a:r>
            <a:r>
              <a:rPr lang="en-US" sz="3600" b="1" dirty="0" err="1">
                <a:solidFill>
                  <a:srgbClr val="002060"/>
                </a:solidFill>
              </a:rPr>
              <a:t>économétriques</a:t>
            </a:r>
            <a:endParaRPr lang="fr-FR" sz="3600" dirty="0">
              <a:solidFill>
                <a:srgbClr val="002060"/>
              </a:solidFill>
            </a:endParaRPr>
          </a:p>
        </p:txBody>
      </p:sp>
      <p:graphicFrame>
        <p:nvGraphicFramePr>
          <p:cNvPr id="6" name="Tableau 5">
            <a:extLst>
              <a:ext uri="{FF2B5EF4-FFF2-40B4-BE49-F238E27FC236}">
                <a16:creationId xmlns:a16="http://schemas.microsoft.com/office/drawing/2014/main" id="{BB590902-3822-3C42-835A-80C2A136B4A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25319487"/>
              </p:ext>
            </p:extLst>
          </p:nvPr>
        </p:nvGraphicFramePr>
        <p:xfrm>
          <a:off x="3742267" y="801512"/>
          <a:ext cx="4707465" cy="593067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694502">
                  <a:extLst>
                    <a:ext uri="{9D8B030D-6E8A-4147-A177-3AD203B41FA5}">
                      <a16:colId xmlns:a16="http://schemas.microsoft.com/office/drawing/2014/main" val="1117753649"/>
                    </a:ext>
                  </a:extLst>
                </a:gridCol>
                <a:gridCol w="939769">
                  <a:extLst>
                    <a:ext uri="{9D8B030D-6E8A-4147-A177-3AD203B41FA5}">
                      <a16:colId xmlns:a16="http://schemas.microsoft.com/office/drawing/2014/main" val="1462883481"/>
                    </a:ext>
                  </a:extLst>
                </a:gridCol>
                <a:gridCol w="1036597">
                  <a:extLst>
                    <a:ext uri="{9D8B030D-6E8A-4147-A177-3AD203B41FA5}">
                      <a16:colId xmlns:a16="http://schemas.microsoft.com/office/drawing/2014/main" val="1417259914"/>
                    </a:ext>
                  </a:extLst>
                </a:gridCol>
                <a:gridCol w="1036597">
                  <a:extLst>
                    <a:ext uri="{9D8B030D-6E8A-4147-A177-3AD203B41FA5}">
                      <a16:colId xmlns:a16="http://schemas.microsoft.com/office/drawing/2014/main" val="602506193"/>
                    </a:ext>
                  </a:extLst>
                </a:gridCol>
              </a:tblGrid>
              <a:tr h="131815">
                <a:tc gridSpan="4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600" dirty="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Tableau 6 : Résumé des principaux résultats économétriques</a:t>
                      </a:r>
                      <a:endParaRPr lang="fr-FR" sz="700" dirty="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mbria" panose="02040503050406030204" pitchFamily="18" charset="0"/>
                        <a:ea typeface="Cambria" panose="02040503050406030204" pitchFamily="18" charset="0"/>
                        <a:cs typeface="Cambria" panose="02040503050406030204" pitchFamily="18" charset="0"/>
                      </a:endParaRPr>
                    </a:p>
                  </a:txBody>
                  <a:tcPr marL="27835" marR="27835" marT="27835" marB="27835" anchor="ctr"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47659432"/>
                  </a:ext>
                </a:extLst>
              </a:tr>
              <a:tr h="199547"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60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Variables</a:t>
                      </a:r>
                      <a:endParaRPr lang="fr-FR" sz="70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mbria" panose="02040503050406030204" pitchFamily="18" charset="0"/>
                        <a:ea typeface="Cambria" panose="02040503050406030204" pitchFamily="18" charset="0"/>
                        <a:cs typeface="Cambria" panose="02040503050406030204" pitchFamily="18" charset="0"/>
                      </a:endParaRPr>
                    </a:p>
                  </a:txBody>
                  <a:tcPr marL="27835" marR="27835" marT="27835" marB="27835" anchor="ctr"/>
                </a:tc>
                <a:tc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60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Effets constatés</a:t>
                      </a:r>
                      <a:endParaRPr lang="fr-FR" sz="70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mbria" panose="02040503050406030204" pitchFamily="18" charset="0"/>
                        <a:ea typeface="Cambria" panose="02040503050406030204" pitchFamily="18" charset="0"/>
                        <a:cs typeface="Cambria" panose="02040503050406030204" pitchFamily="18" charset="0"/>
                      </a:endParaRPr>
                    </a:p>
                  </a:txBody>
                  <a:tcPr marL="27835" marR="27835" marT="27835" marB="27835" anchor="ctr"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70118169"/>
                  </a:ext>
                </a:extLst>
              </a:tr>
              <a:tr h="178369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50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Budget_espere</a:t>
                      </a:r>
                      <a:endParaRPr lang="fr-FR" sz="70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mbria" panose="02040503050406030204" pitchFamily="18" charset="0"/>
                        <a:ea typeface="Cambria" panose="02040503050406030204" pitchFamily="18" charset="0"/>
                        <a:cs typeface="Cambria" panose="02040503050406030204" pitchFamily="18" charset="0"/>
                      </a:endParaRPr>
                    </a:p>
                  </a:txBody>
                  <a:tcPr marL="27835" marR="27835" marT="27835" marB="2783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50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Contributeurs</a:t>
                      </a:r>
                      <a:endParaRPr lang="fr-FR" sz="70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mbria" panose="02040503050406030204" pitchFamily="18" charset="0"/>
                        <a:ea typeface="Cambria" panose="02040503050406030204" pitchFamily="18" charset="0"/>
                        <a:cs typeface="Cambria" panose="02040503050406030204" pitchFamily="18" charset="0"/>
                      </a:endParaRPr>
                    </a:p>
                  </a:txBody>
                  <a:tcPr marL="27835" marR="27835" marT="27835" marB="2783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50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Prob_Succes</a:t>
                      </a:r>
                      <a:endParaRPr lang="fr-FR" sz="70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mbria" panose="02040503050406030204" pitchFamily="18" charset="0"/>
                        <a:ea typeface="Cambria" panose="02040503050406030204" pitchFamily="18" charset="0"/>
                        <a:cs typeface="Cambria" panose="02040503050406030204" pitchFamily="18" charset="0"/>
                      </a:endParaRPr>
                    </a:p>
                  </a:txBody>
                  <a:tcPr marL="27835" marR="27835" marT="27835" marB="27835" anchor="ctr"/>
                </a:tc>
                <a:extLst>
                  <a:ext uri="{0D108BD9-81ED-4DB2-BD59-A6C34878D82A}">
                    <a16:rowId xmlns:a16="http://schemas.microsoft.com/office/drawing/2014/main" val="3166555459"/>
                  </a:ext>
                </a:extLst>
              </a:tr>
              <a:tr h="21959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50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Budget_espéré</a:t>
                      </a:r>
                      <a:endParaRPr lang="fr-FR" sz="70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mbria" panose="02040503050406030204" pitchFamily="18" charset="0"/>
                        <a:ea typeface="Cambria" panose="02040503050406030204" pitchFamily="18" charset="0"/>
                        <a:cs typeface="Cambria" panose="02040503050406030204" pitchFamily="18" charset="0"/>
                      </a:endParaRPr>
                    </a:p>
                  </a:txBody>
                  <a:tcPr marL="27835" marR="27835" marT="27835" marB="27835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700">
                          <a:effectLst/>
                        </a:rPr>
                        <a:t> </a:t>
                      </a:r>
                      <a:endParaRPr lang="fr-FR" sz="700">
                        <a:effectLst/>
                        <a:latin typeface="Times New Roman" panose="02020603050405020304" pitchFamily="18" charset="0"/>
                        <a:ea typeface="Arial Unicode MS" panose="020B0604020202020204" pitchFamily="34" charset="-128"/>
                      </a:endParaRPr>
                    </a:p>
                  </a:txBody>
                  <a:tcPr marL="27835" marR="27835" marT="27835" marB="27835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40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(+)</a:t>
                      </a:r>
                      <a:endParaRPr lang="fr-FR" sz="70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7835" marR="27835" marT="27835" marB="27835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40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(-)</a:t>
                      </a:r>
                      <a:endParaRPr lang="fr-FR" sz="70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mbria" panose="02040503050406030204" pitchFamily="18" charset="0"/>
                        <a:ea typeface="Cambria" panose="02040503050406030204" pitchFamily="18" charset="0"/>
                        <a:cs typeface="Cambria" panose="02040503050406030204" pitchFamily="18" charset="0"/>
                      </a:endParaRPr>
                    </a:p>
                  </a:txBody>
                  <a:tcPr marL="27835" marR="27835" marT="27835" marB="27835"/>
                </a:tc>
                <a:extLst>
                  <a:ext uri="{0D108BD9-81ED-4DB2-BD59-A6C34878D82A}">
                    <a16:rowId xmlns:a16="http://schemas.microsoft.com/office/drawing/2014/main" val="1417307816"/>
                  </a:ext>
                </a:extLst>
              </a:tr>
              <a:tr h="21959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500" dirty="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Contributeurs</a:t>
                      </a:r>
                      <a:endParaRPr lang="fr-FR" sz="700" dirty="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mbria" panose="02040503050406030204" pitchFamily="18" charset="0"/>
                        <a:ea typeface="Cambria" panose="02040503050406030204" pitchFamily="18" charset="0"/>
                        <a:cs typeface="Cambria" panose="02040503050406030204" pitchFamily="18" charset="0"/>
                      </a:endParaRPr>
                    </a:p>
                  </a:txBody>
                  <a:tcPr marL="27835" marR="27835" marT="27835" marB="27835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700">
                          <a:effectLst/>
                        </a:rPr>
                        <a:t> </a:t>
                      </a:r>
                      <a:endParaRPr lang="fr-FR" sz="700">
                        <a:effectLst/>
                        <a:latin typeface="Times New Roman" panose="02020603050405020304" pitchFamily="18" charset="0"/>
                        <a:ea typeface="Arial Unicode MS" panose="020B0604020202020204" pitchFamily="34" charset="-128"/>
                      </a:endParaRPr>
                    </a:p>
                  </a:txBody>
                  <a:tcPr marL="27835" marR="27835" marT="27835" marB="27835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700">
                          <a:effectLst/>
                        </a:rPr>
                        <a:t> </a:t>
                      </a:r>
                      <a:endParaRPr lang="fr-FR" sz="700">
                        <a:effectLst/>
                        <a:latin typeface="Times New Roman" panose="02020603050405020304" pitchFamily="18" charset="0"/>
                        <a:ea typeface="Arial Unicode MS" panose="020B0604020202020204" pitchFamily="34" charset="-128"/>
                      </a:endParaRPr>
                    </a:p>
                  </a:txBody>
                  <a:tcPr marL="27835" marR="27835" marT="27835" marB="27835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40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Ns</a:t>
                      </a:r>
                      <a:endParaRPr lang="fr-FR" sz="70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mbria" panose="02040503050406030204" pitchFamily="18" charset="0"/>
                        <a:ea typeface="Cambria" panose="02040503050406030204" pitchFamily="18" charset="0"/>
                        <a:cs typeface="Cambria" panose="02040503050406030204" pitchFamily="18" charset="0"/>
                      </a:endParaRPr>
                    </a:p>
                  </a:txBody>
                  <a:tcPr marL="27835" marR="27835" marT="27835" marB="27835"/>
                </a:tc>
                <a:extLst>
                  <a:ext uri="{0D108BD9-81ED-4DB2-BD59-A6C34878D82A}">
                    <a16:rowId xmlns:a16="http://schemas.microsoft.com/office/drawing/2014/main" val="1705067280"/>
                  </a:ext>
                </a:extLst>
              </a:tr>
              <a:tr h="21959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500" dirty="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Contributeurs*</a:t>
                      </a:r>
                      <a:r>
                        <a:rPr lang="fr-FR" sz="500" dirty="0" err="1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Budget_espéré</a:t>
                      </a:r>
                      <a:endParaRPr lang="fr-FR" sz="700" dirty="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mbria" panose="02040503050406030204" pitchFamily="18" charset="0"/>
                        <a:ea typeface="Cambria" panose="02040503050406030204" pitchFamily="18" charset="0"/>
                        <a:cs typeface="Cambria" panose="02040503050406030204" pitchFamily="18" charset="0"/>
                      </a:endParaRPr>
                    </a:p>
                  </a:txBody>
                  <a:tcPr marL="27835" marR="27835" marT="27835" marB="27835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700">
                          <a:effectLst/>
                        </a:rPr>
                        <a:t> </a:t>
                      </a:r>
                      <a:endParaRPr lang="fr-FR" sz="700">
                        <a:effectLst/>
                        <a:latin typeface="Times New Roman" panose="02020603050405020304" pitchFamily="18" charset="0"/>
                        <a:ea typeface="Arial Unicode MS" panose="020B0604020202020204" pitchFamily="34" charset="-128"/>
                      </a:endParaRPr>
                    </a:p>
                  </a:txBody>
                  <a:tcPr marL="27835" marR="27835" marT="27835" marB="27835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700">
                          <a:effectLst/>
                        </a:rPr>
                        <a:t> </a:t>
                      </a:r>
                      <a:endParaRPr lang="fr-FR" sz="700">
                        <a:effectLst/>
                        <a:latin typeface="Times New Roman" panose="02020603050405020304" pitchFamily="18" charset="0"/>
                        <a:ea typeface="Arial Unicode MS" panose="020B0604020202020204" pitchFamily="34" charset="-128"/>
                      </a:endParaRPr>
                    </a:p>
                  </a:txBody>
                  <a:tcPr marL="27835" marR="27835" marT="27835" marB="27835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40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(+)</a:t>
                      </a:r>
                      <a:endParaRPr lang="fr-FR" sz="70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mbria" panose="02040503050406030204" pitchFamily="18" charset="0"/>
                        <a:ea typeface="Cambria" panose="02040503050406030204" pitchFamily="18" charset="0"/>
                        <a:cs typeface="Cambria" panose="02040503050406030204" pitchFamily="18" charset="0"/>
                      </a:endParaRPr>
                    </a:p>
                  </a:txBody>
                  <a:tcPr marL="27835" marR="27835" marT="27835" marB="27835"/>
                </a:tc>
                <a:extLst>
                  <a:ext uri="{0D108BD9-81ED-4DB2-BD59-A6C34878D82A}">
                    <a16:rowId xmlns:a16="http://schemas.microsoft.com/office/drawing/2014/main" val="1141916141"/>
                  </a:ext>
                </a:extLst>
              </a:tr>
              <a:tr h="21959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50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Contributeurs_uniques</a:t>
                      </a:r>
                      <a:endParaRPr lang="fr-FR" sz="70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mbria" panose="02040503050406030204" pitchFamily="18" charset="0"/>
                        <a:ea typeface="Cambria" panose="02040503050406030204" pitchFamily="18" charset="0"/>
                        <a:cs typeface="Cambria" panose="02040503050406030204" pitchFamily="18" charset="0"/>
                      </a:endParaRPr>
                    </a:p>
                  </a:txBody>
                  <a:tcPr marL="27835" marR="27835" marT="27835" marB="27835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700">
                          <a:effectLst/>
                        </a:rPr>
                        <a:t> </a:t>
                      </a:r>
                      <a:endParaRPr lang="fr-FR" sz="700">
                        <a:effectLst/>
                        <a:latin typeface="Times New Roman" panose="02020603050405020304" pitchFamily="18" charset="0"/>
                        <a:ea typeface="Arial Unicode MS" panose="020B0604020202020204" pitchFamily="34" charset="-128"/>
                      </a:endParaRPr>
                    </a:p>
                  </a:txBody>
                  <a:tcPr marL="27835" marR="27835" marT="27835" marB="27835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40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(+)</a:t>
                      </a:r>
                      <a:endParaRPr lang="fr-FR" sz="70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mbria" panose="02040503050406030204" pitchFamily="18" charset="0"/>
                        <a:ea typeface="Cambria" panose="02040503050406030204" pitchFamily="18" charset="0"/>
                        <a:cs typeface="Cambria" panose="02040503050406030204" pitchFamily="18" charset="0"/>
                      </a:endParaRPr>
                    </a:p>
                  </a:txBody>
                  <a:tcPr marL="27835" marR="27835" marT="27835" marB="27835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40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(+)</a:t>
                      </a:r>
                      <a:endParaRPr lang="fr-FR" sz="70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mbria" panose="02040503050406030204" pitchFamily="18" charset="0"/>
                        <a:ea typeface="Cambria" panose="02040503050406030204" pitchFamily="18" charset="0"/>
                        <a:cs typeface="Cambria" panose="02040503050406030204" pitchFamily="18" charset="0"/>
                      </a:endParaRPr>
                    </a:p>
                  </a:txBody>
                  <a:tcPr marL="27835" marR="27835" marT="27835" marB="27835"/>
                </a:tc>
                <a:extLst>
                  <a:ext uri="{0D108BD9-81ED-4DB2-BD59-A6C34878D82A}">
                    <a16:rowId xmlns:a16="http://schemas.microsoft.com/office/drawing/2014/main" val="4257145681"/>
                  </a:ext>
                </a:extLst>
              </a:tr>
              <a:tr h="21959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50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Contributeurs_uniques_carré</a:t>
                      </a:r>
                      <a:endParaRPr lang="fr-FR" sz="70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mbria" panose="02040503050406030204" pitchFamily="18" charset="0"/>
                        <a:ea typeface="Cambria" panose="02040503050406030204" pitchFamily="18" charset="0"/>
                        <a:cs typeface="Cambria" panose="02040503050406030204" pitchFamily="18" charset="0"/>
                      </a:endParaRPr>
                    </a:p>
                  </a:txBody>
                  <a:tcPr marL="27835" marR="27835" marT="27835" marB="27835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700">
                          <a:effectLst/>
                        </a:rPr>
                        <a:t> </a:t>
                      </a:r>
                      <a:endParaRPr lang="fr-FR" sz="700">
                        <a:effectLst/>
                        <a:latin typeface="Times New Roman" panose="02020603050405020304" pitchFamily="18" charset="0"/>
                        <a:ea typeface="Arial Unicode MS" panose="020B0604020202020204" pitchFamily="34" charset="-128"/>
                      </a:endParaRPr>
                    </a:p>
                  </a:txBody>
                  <a:tcPr marL="27835" marR="27835" marT="27835" marB="27835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40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(-)</a:t>
                      </a:r>
                      <a:endParaRPr lang="fr-FR" sz="70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mbria" panose="02040503050406030204" pitchFamily="18" charset="0"/>
                        <a:ea typeface="Cambria" panose="02040503050406030204" pitchFamily="18" charset="0"/>
                        <a:cs typeface="Cambria" panose="02040503050406030204" pitchFamily="18" charset="0"/>
                      </a:endParaRPr>
                    </a:p>
                  </a:txBody>
                  <a:tcPr marL="27835" marR="27835" marT="27835" marB="27835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40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(-)</a:t>
                      </a:r>
                      <a:endParaRPr lang="fr-FR" sz="70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mbria" panose="02040503050406030204" pitchFamily="18" charset="0"/>
                        <a:ea typeface="Cambria" panose="02040503050406030204" pitchFamily="18" charset="0"/>
                        <a:cs typeface="Cambria" panose="02040503050406030204" pitchFamily="18" charset="0"/>
                      </a:endParaRPr>
                    </a:p>
                  </a:txBody>
                  <a:tcPr marL="27835" marR="27835" marT="27835" marB="27835"/>
                </a:tc>
                <a:extLst>
                  <a:ext uri="{0D108BD9-81ED-4DB2-BD59-A6C34878D82A}">
                    <a16:rowId xmlns:a16="http://schemas.microsoft.com/office/drawing/2014/main" val="1456357632"/>
                  </a:ext>
                </a:extLst>
              </a:tr>
              <a:tr h="17836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50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Durée</a:t>
                      </a:r>
                      <a:endParaRPr lang="fr-FR" sz="70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mbria" panose="02040503050406030204" pitchFamily="18" charset="0"/>
                        <a:ea typeface="Cambria" panose="02040503050406030204" pitchFamily="18" charset="0"/>
                        <a:cs typeface="Cambria" panose="02040503050406030204" pitchFamily="18" charset="0"/>
                      </a:endParaRPr>
                    </a:p>
                  </a:txBody>
                  <a:tcPr marL="27835" marR="27835" marT="27835" marB="27835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40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(+)</a:t>
                      </a:r>
                      <a:endParaRPr lang="fr-FR" sz="70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7835" marR="27835" marT="27835" marB="27835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40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ns</a:t>
                      </a:r>
                      <a:endParaRPr lang="fr-FR" sz="70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mbria" panose="02040503050406030204" pitchFamily="18" charset="0"/>
                        <a:ea typeface="Cambria" panose="02040503050406030204" pitchFamily="18" charset="0"/>
                        <a:cs typeface="Cambria" panose="02040503050406030204" pitchFamily="18" charset="0"/>
                      </a:endParaRPr>
                    </a:p>
                  </a:txBody>
                  <a:tcPr marL="27835" marR="27835" marT="27835" marB="27835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40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Ns</a:t>
                      </a:r>
                      <a:endParaRPr lang="fr-FR" sz="70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mbria" panose="02040503050406030204" pitchFamily="18" charset="0"/>
                        <a:ea typeface="Cambria" panose="02040503050406030204" pitchFamily="18" charset="0"/>
                        <a:cs typeface="Cambria" panose="02040503050406030204" pitchFamily="18" charset="0"/>
                      </a:endParaRPr>
                    </a:p>
                  </a:txBody>
                  <a:tcPr marL="27835" marR="27835" marT="27835" marB="27835"/>
                </a:tc>
                <a:extLst>
                  <a:ext uri="{0D108BD9-81ED-4DB2-BD59-A6C34878D82A}">
                    <a16:rowId xmlns:a16="http://schemas.microsoft.com/office/drawing/2014/main" val="562108015"/>
                  </a:ext>
                </a:extLst>
              </a:tr>
              <a:tr h="23107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50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Budget_espéré*Durée</a:t>
                      </a:r>
                      <a:endParaRPr lang="fr-FR" sz="70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mbria" panose="02040503050406030204" pitchFamily="18" charset="0"/>
                        <a:ea typeface="Cambria" panose="02040503050406030204" pitchFamily="18" charset="0"/>
                        <a:cs typeface="Cambria" panose="02040503050406030204" pitchFamily="18" charset="0"/>
                      </a:endParaRPr>
                    </a:p>
                  </a:txBody>
                  <a:tcPr marL="27835" marR="27835" marT="27835" marB="27835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700">
                          <a:effectLst/>
                        </a:rPr>
                        <a:t> </a:t>
                      </a:r>
                      <a:endParaRPr lang="fr-FR" sz="700">
                        <a:effectLst/>
                        <a:latin typeface="Times New Roman" panose="02020603050405020304" pitchFamily="18" charset="0"/>
                        <a:ea typeface="Arial Unicode MS" panose="020B0604020202020204" pitchFamily="34" charset="-128"/>
                      </a:endParaRPr>
                    </a:p>
                  </a:txBody>
                  <a:tcPr marL="27835" marR="27835" marT="27835" marB="27835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40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(-)</a:t>
                      </a:r>
                      <a:endParaRPr lang="fr-FR" sz="70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mbria" panose="02040503050406030204" pitchFamily="18" charset="0"/>
                        <a:ea typeface="Cambria" panose="02040503050406030204" pitchFamily="18" charset="0"/>
                        <a:cs typeface="Cambria" panose="02040503050406030204" pitchFamily="18" charset="0"/>
                      </a:endParaRPr>
                    </a:p>
                  </a:txBody>
                  <a:tcPr marL="27835" marR="27835" marT="27835" marB="27835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700">
                          <a:effectLst/>
                        </a:rPr>
                        <a:t> </a:t>
                      </a:r>
                      <a:endParaRPr lang="fr-FR" sz="700">
                        <a:effectLst/>
                        <a:latin typeface="Times New Roman" panose="02020603050405020304" pitchFamily="18" charset="0"/>
                        <a:ea typeface="Arial Unicode MS" panose="020B0604020202020204" pitchFamily="34" charset="-128"/>
                      </a:endParaRPr>
                    </a:p>
                  </a:txBody>
                  <a:tcPr marL="27835" marR="27835" marT="27835" marB="27835"/>
                </a:tc>
                <a:extLst>
                  <a:ext uri="{0D108BD9-81ED-4DB2-BD59-A6C34878D82A}">
                    <a16:rowId xmlns:a16="http://schemas.microsoft.com/office/drawing/2014/main" val="164631811"/>
                  </a:ext>
                </a:extLst>
              </a:tr>
              <a:tr h="23107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50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Imitation</a:t>
                      </a:r>
                      <a:endParaRPr lang="fr-FR" sz="70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mbria" panose="02040503050406030204" pitchFamily="18" charset="0"/>
                        <a:ea typeface="Cambria" panose="02040503050406030204" pitchFamily="18" charset="0"/>
                        <a:cs typeface="Cambria" panose="02040503050406030204" pitchFamily="18" charset="0"/>
                      </a:endParaRPr>
                    </a:p>
                  </a:txBody>
                  <a:tcPr marL="27835" marR="27835" marT="27835" marB="27835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40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(+)</a:t>
                      </a:r>
                      <a:endParaRPr lang="fr-FR" sz="70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mbria" panose="02040503050406030204" pitchFamily="18" charset="0"/>
                        <a:ea typeface="Cambria" panose="02040503050406030204" pitchFamily="18" charset="0"/>
                        <a:cs typeface="Cambria" panose="02040503050406030204" pitchFamily="18" charset="0"/>
                      </a:endParaRPr>
                    </a:p>
                  </a:txBody>
                  <a:tcPr marL="27835" marR="27835" marT="27835" marB="27835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700">
                          <a:effectLst/>
                        </a:rPr>
                        <a:t> </a:t>
                      </a:r>
                      <a:endParaRPr lang="fr-FR" sz="700">
                        <a:effectLst/>
                        <a:latin typeface="Times New Roman" panose="02020603050405020304" pitchFamily="18" charset="0"/>
                        <a:ea typeface="Arial Unicode MS" panose="020B0604020202020204" pitchFamily="34" charset="-128"/>
                      </a:endParaRPr>
                    </a:p>
                  </a:txBody>
                  <a:tcPr marL="27835" marR="27835" marT="27835" marB="27835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700">
                          <a:effectLst/>
                        </a:rPr>
                        <a:t> </a:t>
                      </a:r>
                      <a:endParaRPr lang="fr-FR" sz="700">
                        <a:effectLst/>
                        <a:latin typeface="Times New Roman" panose="02020603050405020304" pitchFamily="18" charset="0"/>
                        <a:ea typeface="Arial Unicode MS" panose="020B0604020202020204" pitchFamily="34" charset="-128"/>
                      </a:endParaRPr>
                    </a:p>
                  </a:txBody>
                  <a:tcPr marL="27835" marR="27835" marT="27835" marB="27835"/>
                </a:tc>
                <a:extLst>
                  <a:ext uri="{0D108BD9-81ED-4DB2-BD59-A6C34878D82A}">
                    <a16:rowId xmlns:a16="http://schemas.microsoft.com/office/drawing/2014/main" val="4250820327"/>
                  </a:ext>
                </a:extLst>
              </a:tr>
              <a:tr h="21959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50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Compétition</a:t>
                      </a:r>
                      <a:endParaRPr lang="fr-FR" sz="70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mbria" panose="02040503050406030204" pitchFamily="18" charset="0"/>
                        <a:ea typeface="Cambria" panose="02040503050406030204" pitchFamily="18" charset="0"/>
                        <a:cs typeface="Cambria" panose="02040503050406030204" pitchFamily="18" charset="0"/>
                      </a:endParaRPr>
                    </a:p>
                  </a:txBody>
                  <a:tcPr marL="27835" marR="27835" marT="27835" marB="27835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700">
                          <a:effectLst/>
                        </a:rPr>
                        <a:t> </a:t>
                      </a:r>
                      <a:endParaRPr lang="fr-FR" sz="700">
                        <a:effectLst/>
                        <a:latin typeface="Times New Roman" panose="02020603050405020304" pitchFamily="18" charset="0"/>
                        <a:ea typeface="Arial Unicode MS" panose="020B0604020202020204" pitchFamily="34" charset="-128"/>
                      </a:endParaRPr>
                    </a:p>
                  </a:txBody>
                  <a:tcPr marL="27835" marR="27835" marT="27835" marB="27835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400" dirty="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ns</a:t>
                      </a:r>
                      <a:endParaRPr lang="fr-FR" sz="700" dirty="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mbria" panose="02040503050406030204" pitchFamily="18" charset="0"/>
                        <a:ea typeface="Cambria" panose="02040503050406030204" pitchFamily="18" charset="0"/>
                        <a:cs typeface="Cambria" panose="02040503050406030204" pitchFamily="18" charset="0"/>
                      </a:endParaRPr>
                    </a:p>
                  </a:txBody>
                  <a:tcPr marL="27835" marR="27835" marT="27835" marB="27835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40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(-)</a:t>
                      </a:r>
                      <a:endParaRPr lang="fr-FR" sz="70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mbria" panose="02040503050406030204" pitchFamily="18" charset="0"/>
                        <a:ea typeface="Cambria" panose="02040503050406030204" pitchFamily="18" charset="0"/>
                        <a:cs typeface="Cambria" panose="02040503050406030204" pitchFamily="18" charset="0"/>
                      </a:endParaRPr>
                    </a:p>
                  </a:txBody>
                  <a:tcPr marL="27835" marR="27835" marT="27835" marB="27835"/>
                </a:tc>
                <a:extLst>
                  <a:ext uri="{0D108BD9-81ED-4DB2-BD59-A6C34878D82A}">
                    <a16:rowId xmlns:a16="http://schemas.microsoft.com/office/drawing/2014/main" val="1967958394"/>
                  </a:ext>
                </a:extLst>
              </a:tr>
              <a:tr h="17836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50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Différenciation</a:t>
                      </a:r>
                      <a:endParaRPr lang="fr-FR" sz="70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mbria" panose="02040503050406030204" pitchFamily="18" charset="0"/>
                        <a:ea typeface="Cambria" panose="02040503050406030204" pitchFamily="18" charset="0"/>
                        <a:cs typeface="Cambria" panose="02040503050406030204" pitchFamily="18" charset="0"/>
                      </a:endParaRPr>
                    </a:p>
                  </a:txBody>
                  <a:tcPr marL="27835" marR="27835" marT="27835" marB="27835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40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ns</a:t>
                      </a:r>
                      <a:endParaRPr lang="fr-FR" sz="70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7835" marR="27835" marT="27835" marB="27835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40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(-)</a:t>
                      </a:r>
                      <a:endParaRPr lang="fr-FR" sz="70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mbria" panose="02040503050406030204" pitchFamily="18" charset="0"/>
                        <a:ea typeface="Cambria" panose="02040503050406030204" pitchFamily="18" charset="0"/>
                        <a:cs typeface="Cambria" panose="02040503050406030204" pitchFamily="18" charset="0"/>
                      </a:endParaRPr>
                    </a:p>
                  </a:txBody>
                  <a:tcPr marL="27835" marR="27835" marT="27835" marB="27835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40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(-)</a:t>
                      </a:r>
                      <a:endParaRPr lang="fr-FR" sz="70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mbria" panose="02040503050406030204" pitchFamily="18" charset="0"/>
                        <a:ea typeface="Cambria" panose="02040503050406030204" pitchFamily="18" charset="0"/>
                        <a:cs typeface="Cambria" panose="02040503050406030204" pitchFamily="18" charset="0"/>
                      </a:endParaRPr>
                    </a:p>
                  </a:txBody>
                  <a:tcPr marL="27835" marR="27835" marT="27835" marB="27835"/>
                </a:tc>
                <a:extLst>
                  <a:ext uri="{0D108BD9-81ED-4DB2-BD59-A6C34878D82A}">
                    <a16:rowId xmlns:a16="http://schemas.microsoft.com/office/drawing/2014/main" val="3319247340"/>
                  </a:ext>
                </a:extLst>
              </a:tr>
              <a:tr h="21959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50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Intelligible</a:t>
                      </a:r>
                      <a:endParaRPr lang="fr-FR" sz="70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mbria" panose="02040503050406030204" pitchFamily="18" charset="0"/>
                        <a:ea typeface="Cambria" panose="02040503050406030204" pitchFamily="18" charset="0"/>
                        <a:cs typeface="Cambria" panose="02040503050406030204" pitchFamily="18" charset="0"/>
                      </a:endParaRPr>
                    </a:p>
                  </a:txBody>
                  <a:tcPr marL="27835" marR="27835" marT="27835" marB="27835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700">
                          <a:effectLst/>
                        </a:rPr>
                        <a:t> </a:t>
                      </a:r>
                      <a:endParaRPr lang="fr-FR" sz="700">
                        <a:effectLst/>
                        <a:latin typeface="Times New Roman" panose="02020603050405020304" pitchFamily="18" charset="0"/>
                        <a:ea typeface="Arial Unicode MS" panose="020B0604020202020204" pitchFamily="34" charset="-128"/>
                      </a:endParaRPr>
                    </a:p>
                  </a:txBody>
                  <a:tcPr marL="27835" marR="27835" marT="27835" marB="27835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40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ns</a:t>
                      </a:r>
                      <a:endParaRPr lang="fr-FR" sz="70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mbria" panose="02040503050406030204" pitchFamily="18" charset="0"/>
                        <a:ea typeface="Cambria" panose="02040503050406030204" pitchFamily="18" charset="0"/>
                        <a:cs typeface="Cambria" panose="02040503050406030204" pitchFamily="18" charset="0"/>
                      </a:endParaRPr>
                    </a:p>
                  </a:txBody>
                  <a:tcPr marL="27835" marR="27835" marT="27835" marB="27835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40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(+)</a:t>
                      </a:r>
                      <a:endParaRPr lang="fr-FR" sz="70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mbria" panose="02040503050406030204" pitchFamily="18" charset="0"/>
                        <a:ea typeface="Cambria" panose="02040503050406030204" pitchFamily="18" charset="0"/>
                        <a:cs typeface="Cambria" panose="02040503050406030204" pitchFamily="18" charset="0"/>
                      </a:endParaRPr>
                    </a:p>
                  </a:txBody>
                  <a:tcPr marL="27835" marR="27835" marT="27835" marB="27835"/>
                </a:tc>
                <a:extLst>
                  <a:ext uri="{0D108BD9-81ED-4DB2-BD59-A6C34878D82A}">
                    <a16:rowId xmlns:a16="http://schemas.microsoft.com/office/drawing/2014/main" val="624800688"/>
                  </a:ext>
                </a:extLst>
              </a:tr>
              <a:tr h="21959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50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Différenciation*Intelligible</a:t>
                      </a:r>
                      <a:endParaRPr lang="fr-FR" sz="70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mbria" panose="02040503050406030204" pitchFamily="18" charset="0"/>
                        <a:ea typeface="Cambria" panose="02040503050406030204" pitchFamily="18" charset="0"/>
                        <a:cs typeface="Cambria" panose="02040503050406030204" pitchFamily="18" charset="0"/>
                      </a:endParaRPr>
                    </a:p>
                  </a:txBody>
                  <a:tcPr marL="27835" marR="27835" marT="27835" marB="27835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700">
                          <a:effectLst/>
                        </a:rPr>
                        <a:t> </a:t>
                      </a:r>
                      <a:endParaRPr lang="fr-FR" sz="700">
                        <a:effectLst/>
                        <a:latin typeface="Times New Roman" panose="02020603050405020304" pitchFamily="18" charset="0"/>
                        <a:ea typeface="Arial Unicode MS" panose="020B0604020202020204" pitchFamily="34" charset="-128"/>
                      </a:endParaRPr>
                    </a:p>
                  </a:txBody>
                  <a:tcPr marL="27835" marR="27835" marT="27835" marB="27835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40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(+)</a:t>
                      </a:r>
                      <a:endParaRPr lang="fr-FR" sz="70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mbria" panose="02040503050406030204" pitchFamily="18" charset="0"/>
                        <a:ea typeface="Cambria" panose="02040503050406030204" pitchFamily="18" charset="0"/>
                        <a:cs typeface="Cambria" panose="02040503050406030204" pitchFamily="18" charset="0"/>
                      </a:endParaRPr>
                    </a:p>
                  </a:txBody>
                  <a:tcPr marL="27835" marR="27835" marT="27835" marB="27835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700">
                          <a:effectLst/>
                        </a:rPr>
                        <a:t> </a:t>
                      </a:r>
                      <a:endParaRPr lang="fr-FR" sz="700">
                        <a:effectLst/>
                        <a:latin typeface="Times New Roman" panose="02020603050405020304" pitchFamily="18" charset="0"/>
                        <a:ea typeface="Arial Unicode MS" panose="020B0604020202020204" pitchFamily="34" charset="-128"/>
                      </a:endParaRPr>
                    </a:p>
                  </a:txBody>
                  <a:tcPr marL="27835" marR="27835" marT="27835" marB="27835"/>
                </a:tc>
                <a:extLst>
                  <a:ext uri="{0D108BD9-81ED-4DB2-BD59-A6C34878D82A}">
                    <a16:rowId xmlns:a16="http://schemas.microsoft.com/office/drawing/2014/main" val="3159300242"/>
                  </a:ext>
                </a:extLst>
              </a:tr>
              <a:tr h="21959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50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Différenciation*Compétition</a:t>
                      </a:r>
                      <a:endParaRPr lang="fr-FR" sz="70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mbria" panose="02040503050406030204" pitchFamily="18" charset="0"/>
                        <a:ea typeface="Cambria" panose="02040503050406030204" pitchFamily="18" charset="0"/>
                        <a:cs typeface="Cambria" panose="02040503050406030204" pitchFamily="18" charset="0"/>
                      </a:endParaRPr>
                    </a:p>
                  </a:txBody>
                  <a:tcPr marL="27835" marR="27835" marT="27835" marB="27835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700">
                          <a:effectLst/>
                        </a:rPr>
                        <a:t> </a:t>
                      </a:r>
                      <a:endParaRPr lang="fr-FR" sz="700">
                        <a:effectLst/>
                        <a:latin typeface="Times New Roman" panose="02020603050405020304" pitchFamily="18" charset="0"/>
                        <a:ea typeface="Arial Unicode MS" panose="020B0604020202020204" pitchFamily="34" charset="-128"/>
                      </a:endParaRPr>
                    </a:p>
                  </a:txBody>
                  <a:tcPr marL="27835" marR="27835" marT="27835" marB="27835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700">
                          <a:effectLst/>
                        </a:rPr>
                        <a:t> </a:t>
                      </a:r>
                      <a:endParaRPr lang="fr-FR" sz="700">
                        <a:effectLst/>
                        <a:latin typeface="Times New Roman" panose="02020603050405020304" pitchFamily="18" charset="0"/>
                        <a:ea typeface="Arial Unicode MS" panose="020B0604020202020204" pitchFamily="34" charset="-128"/>
                      </a:endParaRPr>
                    </a:p>
                  </a:txBody>
                  <a:tcPr marL="27835" marR="27835" marT="27835" marB="27835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40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ns</a:t>
                      </a:r>
                      <a:endParaRPr lang="fr-FR" sz="70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7835" marR="27835" marT="27835" marB="27835"/>
                </a:tc>
                <a:extLst>
                  <a:ext uri="{0D108BD9-81ED-4DB2-BD59-A6C34878D82A}">
                    <a16:rowId xmlns:a16="http://schemas.microsoft.com/office/drawing/2014/main" val="2211392441"/>
                  </a:ext>
                </a:extLst>
              </a:tr>
              <a:tr h="21959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50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Actualités</a:t>
                      </a:r>
                      <a:endParaRPr lang="fr-FR" sz="70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mbria" panose="02040503050406030204" pitchFamily="18" charset="0"/>
                        <a:ea typeface="Cambria" panose="02040503050406030204" pitchFamily="18" charset="0"/>
                        <a:cs typeface="Cambria" panose="02040503050406030204" pitchFamily="18" charset="0"/>
                      </a:endParaRPr>
                    </a:p>
                  </a:txBody>
                  <a:tcPr marL="27835" marR="27835" marT="27835" marB="27835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700">
                          <a:effectLst/>
                        </a:rPr>
                        <a:t> </a:t>
                      </a:r>
                      <a:endParaRPr lang="fr-FR" sz="700">
                        <a:effectLst/>
                        <a:latin typeface="Times New Roman" panose="02020603050405020304" pitchFamily="18" charset="0"/>
                        <a:ea typeface="Arial Unicode MS" panose="020B0604020202020204" pitchFamily="34" charset="-128"/>
                      </a:endParaRPr>
                    </a:p>
                  </a:txBody>
                  <a:tcPr marL="27835" marR="27835" marT="27835" marB="27835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40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(+)</a:t>
                      </a:r>
                      <a:endParaRPr lang="fr-FR" sz="70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7835" marR="27835" marT="27835" marB="27835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700">
                          <a:effectLst/>
                        </a:rPr>
                        <a:t> </a:t>
                      </a:r>
                      <a:endParaRPr lang="fr-FR" sz="700">
                        <a:effectLst/>
                        <a:latin typeface="Times New Roman" panose="02020603050405020304" pitchFamily="18" charset="0"/>
                        <a:ea typeface="Arial Unicode MS" panose="020B0604020202020204" pitchFamily="34" charset="-128"/>
                      </a:endParaRPr>
                    </a:p>
                  </a:txBody>
                  <a:tcPr marL="27835" marR="27835" marT="27835" marB="27835"/>
                </a:tc>
                <a:extLst>
                  <a:ext uri="{0D108BD9-81ED-4DB2-BD59-A6C34878D82A}">
                    <a16:rowId xmlns:a16="http://schemas.microsoft.com/office/drawing/2014/main" val="4127766292"/>
                  </a:ext>
                </a:extLst>
              </a:tr>
              <a:tr h="17836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50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Créateur_succès</a:t>
                      </a:r>
                      <a:endParaRPr lang="fr-FR" sz="70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mbria" panose="02040503050406030204" pitchFamily="18" charset="0"/>
                        <a:ea typeface="Cambria" panose="02040503050406030204" pitchFamily="18" charset="0"/>
                        <a:cs typeface="Cambria" panose="02040503050406030204" pitchFamily="18" charset="0"/>
                      </a:endParaRPr>
                    </a:p>
                  </a:txBody>
                  <a:tcPr marL="27835" marR="27835" marT="27835" marB="27835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40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(-)</a:t>
                      </a:r>
                      <a:endParaRPr lang="fr-FR" sz="70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7835" marR="27835" marT="27835" marB="27835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40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ns</a:t>
                      </a:r>
                      <a:endParaRPr lang="fr-FR" sz="70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mbria" panose="02040503050406030204" pitchFamily="18" charset="0"/>
                        <a:ea typeface="Cambria" panose="02040503050406030204" pitchFamily="18" charset="0"/>
                        <a:cs typeface="Cambria" panose="02040503050406030204" pitchFamily="18" charset="0"/>
                      </a:endParaRPr>
                    </a:p>
                  </a:txBody>
                  <a:tcPr marL="27835" marR="27835" marT="27835" marB="27835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40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(+)</a:t>
                      </a:r>
                      <a:endParaRPr lang="fr-FR" sz="70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mbria" panose="02040503050406030204" pitchFamily="18" charset="0"/>
                        <a:ea typeface="Cambria" panose="02040503050406030204" pitchFamily="18" charset="0"/>
                        <a:cs typeface="Cambria" panose="02040503050406030204" pitchFamily="18" charset="0"/>
                      </a:endParaRPr>
                    </a:p>
                  </a:txBody>
                  <a:tcPr marL="27835" marR="27835" marT="27835" marB="27835"/>
                </a:tc>
                <a:extLst>
                  <a:ext uri="{0D108BD9-81ED-4DB2-BD59-A6C34878D82A}">
                    <a16:rowId xmlns:a16="http://schemas.microsoft.com/office/drawing/2014/main" val="1266666317"/>
                  </a:ext>
                </a:extLst>
              </a:tr>
              <a:tr h="17836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50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Créateur_échec</a:t>
                      </a:r>
                      <a:endParaRPr lang="fr-FR" sz="70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mbria" panose="02040503050406030204" pitchFamily="18" charset="0"/>
                        <a:ea typeface="Cambria" panose="02040503050406030204" pitchFamily="18" charset="0"/>
                        <a:cs typeface="Cambria" panose="02040503050406030204" pitchFamily="18" charset="0"/>
                      </a:endParaRPr>
                    </a:p>
                  </a:txBody>
                  <a:tcPr marL="27835" marR="27835" marT="27835" marB="27835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40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(-)</a:t>
                      </a:r>
                      <a:endParaRPr lang="fr-FR" sz="70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mbria" panose="02040503050406030204" pitchFamily="18" charset="0"/>
                        <a:ea typeface="Cambria" panose="02040503050406030204" pitchFamily="18" charset="0"/>
                        <a:cs typeface="Cambria" panose="02040503050406030204" pitchFamily="18" charset="0"/>
                      </a:endParaRPr>
                    </a:p>
                  </a:txBody>
                  <a:tcPr marL="27835" marR="27835" marT="27835" marB="27835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40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(-)</a:t>
                      </a:r>
                      <a:endParaRPr lang="fr-FR" sz="70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mbria" panose="02040503050406030204" pitchFamily="18" charset="0"/>
                        <a:ea typeface="Cambria" panose="02040503050406030204" pitchFamily="18" charset="0"/>
                        <a:cs typeface="Cambria" panose="02040503050406030204" pitchFamily="18" charset="0"/>
                      </a:endParaRPr>
                    </a:p>
                  </a:txBody>
                  <a:tcPr marL="27835" marR="27835" marT="27835" marB="27835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40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ns</a:t>
                      </a:r>
                      <a:endParaRPr lang="fr-FR" sz="70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mbria" panose="02040503050406030204" pitchFamily="18" charset="0"/>
                        <a:ea typeface="Cambria" panose="02040503050406030204" pitchFamily="18" charset="0"/>
                        <a:cs typeface="Cambria" panose="02040503050406030204" pitchFamily="18" charset="0"/>
                      </a:endParaRPr>
                    </a:p>
                  </a:txBody>
                  <a:tcPr marL="27835" marR="27835" marT="27835" marB="27835"/>
                </a:tc>
                <a:extLst>
                  <a:ext uri="{0D108BD9-81ED-4DB2-BD59-A6C34878D82A}">
                    <a16:rowId xmlns:a16="http://schemas.microsoft.com/office/drawing/2014/main" val="87071692"/>
                  </a:ext>
                </a:extLst>
              </a:tr>
              <a:tr h="43674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50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Porteur_statut</a:t>
                      </a:r>
                      <a:endParaRPr lang="fr-FR" sz="70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mbria" panose="02040503050406030204" pitchFamily="18" charset="0"/>
                        <a:ea typeface="Cambria" panose="02040503050406030204" pitchFamily="18" charset="0"/>
                        <a:cs typeface="Cambria" panose="02040503050406030204" pitchFamily="18" charset="0"/>
                      </a:endParaRPr>
                    </a:p>
                  </a:txBody>
                  <a:tcPr marL="27835" marR="27835" marT="27835" marB="27835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40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(+) artiste, professionnel, société</a:t>
                      </a:r>
                      <a:endParaRPr lang="fr-FR" sz="700">
                        <a:effectLst/>
                        <a:uFill>
                          <a:solidFill>
                            <a:srgbClr val="000000"/>
                          </a:solidFill>
                        </a:uFill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40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(-) étudiant</a:t>
                      </a:r>
                      <a:endParaRPr lang="fr-FR" sz="70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mbria" panose="02040503050406030204" pitchFamily="18" charset="0"/>
                        <a:ea typeface="Cambria" panose="02040503050406030204" pitchFamily="18" charset="0"/>
                        <a:cs typeface="Cambria" panose="02040503050406030204" pitchFamily="18" charset="0"/>
                      </a:endParaRPr>
                    </a:p>
                  </a:txBody>
                  <a:tcPr marL="27835" marR="27835" marT="27835" marB="27835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400" dirty="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(+) étudiant</a:t>
                      </a:r>
                      <a:endParaRPr lang="fr-FR" sz="700" dirty="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mbria" panose="02040503050406030204" pitchFamily="18" charset="0"/>
                        <a:ea typeface="Cambria" panose="02040503050406030204" pitchFamily="18" charset="0"/>
                        <a:cs typeface="Cambria" panose="02040503050406030204" pitchFamily="18" charset="0"/>
                      </a:endParaRPr>
                    </a:p>
                  </a:txBody>
                  <a:tcPr marL="27835" marR="27835" marT="27835" marB="27835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400" dirty="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(+) professionnel</a:t>
                      </a:r>
                      <a:endParaRPr lang="fr-FR" sz="700" dirty="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7835" marR="27835" marT="27835" marB="27835"/>
                </a:tc>
                <a:extLst>
                  <a:ext uri="{0D108BD9-81ED-4DB2-BD59-A6C34878D82A}">
                    <a16:rowId xmlns:a16="http://schemas.microsoft.com/office/drawing/2014/main" val="3344680117"/>
                  </a:ext>
                </a:extLst>
              </a:tr>
              <a:tr h="34638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50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Catégorie</a:t>
                      </a:r>
                      <a:endParaRPr lang="fr-FR" sz="70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mbria" panose="02040503050406030204" pitchFamily="18" charset="0"/>
                        <a:ea typeface="Cambria" panose="02040503050406030204" pitchFamily="18" charset="0"/>
                        <a:cs typeface="Cambria" panose="02040503050406030204" pitchFamily="18" charset="0"/>
                      </a:endParaRPr>
                    </a:p>
                  </a:txBody>
                  <a:tcPr marL="27835" marR="27835" marT="27835" marB="27835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40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(-) série, autre</a:t>
                      </a:r>
                      <a:endParaRPr lang="fr-FR" sz="70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mbria" panose="02040503050406030204" pitchFamily="18" charset="0"/>
                        <a:ea typeface="Cambria" panose="02040503050406030204" pitchFamily="18" charset="0"/>
                        <a:cs typeface="Cambria" panose="02040503050406030204" pitchFamily="18" charset="0"/>
                      </a:endParaRPr>
                    </a:p>
                  </a:txBody>
                  <a:tcPr marL="27835" marR="27835" marT="27835" marB="27835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40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(+) documentaire</a:t>
                      </a:r>
                      <a:endParaRPr lang="fr-FR" sz="70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mbria" panose="02040503050406030204" pitchFamily="18" charset="0"/>
                        <a:ea typeface="Cambria" panose="02040503050406030204" pitchFamily="18" charset="0"/>
                        <a:cs typeface="Cambria" panose="02040503050406030204" pitchFamily="18" charset="0"/>
                      </a:endParaRPr>
                    </a:p>
                  </a:txBody>
                  <a:tcPr marL="27835" marR="27835" marT="27835" marB="27835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40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(-) série, documentaire, émission, autre</a:t>
                      </a:r>
                      <a:endParaRPr lang="fr-FR" sz="70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7835" marR="27835" marT="27835" marB="27835"/>
                </a:tc>
                <a:extLst>
                  <a:ext uri="{0D108BD9-81ED-4DB2-BD59-A6C34878D82A}">
                    <a16:rowId xmlns:a16="http://schemas.microsoft.com/office/drawing/2014/main" val="533240330"/>
                  </a:ext>
                </a:extLst>
              </a:tr>
              <a:tr h="17836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50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Court-métrage</a:t>
                      </a:r>
                      <a:endParaRPr lang="fr-FR" sz="70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mbria" panose="02040503050406030204" pitchFamily="18" charset="0"/>
                        <a:ea typeface="Cambria" panose="02040503050406030204" pitchFamily="18" charset="0"/>
                        <a:cs typeface="Cambria" panose="02040503050406030204" pitchFamily="18" charset="0"/>
                      </a:endParaRPr>
                    </a:p>
                  </a:txBody>
                  <a:tcPr marL="27835" marR="27835" marT="27835" marB="27835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40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(-)</a:t>
                      </a:r>
                      <a:endParaRPr lang="fr-FR" sz="70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mbria" panose="02040503050406030204" pitchFamily="18" charset="0"/>
                        <a:ea typeface="Cambria" panose="02040503050406030204" pitchFamily="18" charset="0"/>
                        <a:cs typeface="Cambria" panose="02040503050406030204" pitchFamily="18" charset="0"/>
                      </a:endParaRPr>
                    </a:p>
                  </a:txBody>
                  <a:tcPr marL="27835" marR="27835" marT="27835" marB="27835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40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ns</a:t>
                      </a:r>
                      <a:endParaRPr lang="fr-FR" sz="70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mbria" panose="02040503050406030204" pitchFamily="18" charset="0"/>
                        <a:ea typeface="Cambria" panose="02040503050406030204" pitchFamily="18" charset="0"/>
                        <a:cs typeface="Cambria" panose="02040503050406030204" pitchFamily="18" charset="0"/>
                      </a:endParaRPr>
                    </a:p>
                  </a:txBody>
                  <a:tcPr marL="27835" marR="27835" marT="27835" marB="27835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40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ns</a:t>
                      </a:r>
                      <a:endParaRPr lang="fr-FR" sz="70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mbria" panose="02040503050406030204" pitchFamily="18" charset="0"/>
                        <a:ea typeface="Cambria" panose="02040503050406030204" pitchFamily="18" charset="0"/>
                        <a:cs typeface="Cambria" panose="02040503050406030204" pitchFamily="18" charset="0"/>
                      </a:endParaRPr>
                    </a:p>
                  </a:txBody>
                  <a:tcPr marL="27835" marR="27835" marT="27835" marB="27835"/>
                </a:tc>
                <a:extLst>
                  <a:ext uri="{0D108BD9-81ED-4DB2-BD59-A6C34878D82A}">
                    <a16:rowId xmlns:a16="http://schemas.microsoft.com/office/drawing/2014/main" val="3356083215"/>
                  </a:ext>
                </a:extLst>
              </a:tr>
              <a:tr h="25602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50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Dist</a:t>
                      </a:r>
                      <a:endParaRPr lang="fr-FR" sz="70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mbria" panose="02040503050406030204" pitchFamily="18" charset="0"/>
                        <a:ea typeface="Cambria" panose="02040503050406030204" pitchFamily="18" charset="0"/>
                        <a:cs typeface="Cambria" panose="02040503050406030204" pitchFamily="18" charset="0"/>
                      </a:endParaRPr>
                    </a:p>
                  </a:txBody>
                  <a:tcPr marL="27835" marR="27835" marT="27835" marB="27835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40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(+) cinéma, télévision</a:t>
                      </a:r>
                      <a:endParaRPr lang="fr-FR" sz="70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mbria" panose="02040503050406030204" pitchFamily="18" charset="0"/>
                        <a:ea typeface="Cambria" panose="02040503050406030204" pitchFamily="18" charset="0"/>
                        <a:cs typeface="Cambria" panose="02040503050406030204" pitchFamily="18" charset="0"/>
                      </a:endParaRPr>
                    </a:p>
                  </a:txBody>
                  <a:tcPr marL="27835" marR="27835" marT="27835" marB="27835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40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 (-) streaming</a:t>
                      </a:r>
                      <a:endParaRPr lang="fr-FR" sz="70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mbria" panose="02040503050406030204" pitchFamily="18" charset="0"/>
                        <a:ea typeface="Cambria" panose="02040503050406030204" pitchFamily="18" charset="0"/>
                        <a:cs typeface="Cambria" panose="02040503050406030204" pitchFamily="18" charset="0"/>
                      </a:endParaRPr>
                    </a:p>
                  </a:txBody>
                  <a:tcPr marL="27835" marR="27835" marT="27835" marB="27835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40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(+) DVD</a:t>
                      </a:r>
                      <a:endParaRPr lang="fr-FR" sz="700">
                        <a:effectLst/>
                        <a:uFill>
                          <a:solidFill>
                            <a:srgbClr val="000000"/>
                          </a:solidFill>
                        </a:uFill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40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(-) streaming</a:t>
                      </a:r>
                      <a:endParaRPr lang="fr-FR" sz="70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mbria" panose="02040503050406030204" pitchFamily="18" charset="0"/>
                        <a:ea typeface="Cambria" panose="02040503050406030204" pitchFamily="18" charset="0"/>
                        <a:cs typeface="Cambria" panose="02040503050406030204" pitchFamily="18" charset="0"/>
                      </a:endParaRPr>
                    </a:p>
                  </a:txBody>
                  <a:tcPr marL="27835" marR="27835" marT="27835" marB="27835"/>
                </a:tc>
                <a:extLst>
                  <a:ext uri="{0D108BD9-81ED-4DB2-BD59-A6C34878D82A}">
                    <a16:rowId xmlns:a16="http://schemas.microsoft.com/office/drawing/2014/main" val="2607648735"/>
                  </a:ext>
                </a:extLst>
              </a:tr>
              <a:tr h="17836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50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Google_tendance</a:t>
                      </a:r>
                      <a:endParaRPr lang="fr-FR" sz="70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mbria" panose="02040503050406030204" pitchFamily="18" charset="0"/>
                        <a:ea typeface="Cambria" panose="02040503050406030204" pitchFamily="18" charset="0"/>
                        <a:cs typeface="Cambria" panose="02040503050406030204" pitchFamily="18" charset="0"/>
                      </a:endParaRPr>
                    </a:p>
                  </a:txBody>
                  <a:tcPr marL="27835" marR="27835" marT="27835" marB="27835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40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(+)</a:t>
                      </a:r>
                      <a:endParaRPr lang="fr-FR" sz="70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mbria" panose="02040503050406030204" pitchFamily="18" charset="0"/>
                        <a:ea typeface="Cambria" panose="02040503050406030204" pitchFamily="18" charset="0"/>
                        <a:cs typeface="Cambria" panose="02040503050406030204" pitchFamily="18" charset="0"/>
                      </a:endParaRPr>
                    </a:p>
                  </a:txBody>
                  <a:tcPr marL="27835" marR="27835" marT="27835" marB="27835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40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(+)</a:t>
                      </a:r>
                      <a:endParaRPr lang="fr-FR" sz="70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mbria" panose="02040503050406030204" pitchFamily="18" charset="0"/>
                        <a:ea typeface="Cambria" panose="02040503050406030204" pitchFamily="18" charset="0"/>
                        <a:cs typeface="Cambria" panose="02040503050406030204" pitchFamily="18" charset="0"/>
                      </a:endParaRPr>
                    </a:p>
                  </a:txBody>
                  <a:tcPr marL="27835" marR="27835" marT="27835" marB="27835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40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(-)</a:t>
                      </a:r>
                      <a:endParaRPr lang="fr-FR" sz="70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mbria" panose="02040503050406030204" pitchFamily="18" charset="0"/>
                        <a:ea typeface="Cambria" panose="02040503050406030204" pitchFamily="18" charset="0"/>
                        <a:cs typeface="Cambria" panose="02040503050406030204" pitchFamily="18" charset="0"/>
                      </a:endParaRPr>
                    </a:p>
                  </a:txBody>
                  <a:tcPr marL="27835" marR="27835" marT="27835" marB="27835"/>
                </a:tc>
                <a:extLst>
                  <a:ext uri="{0D108BD9-81ED-4DB2-BD59-A6C34878D82A}">
                    <a16:rowId xmlns:a16="http://schemas.microsoft.com/office/drawing/2014/main" val="929648897"/>
                  </a:ext>
                </a:extLst>
              </a:tr>
              <a:tr h="19389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50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Jour</a:t>
                      </a:r>
                      <a:endParaRPr lang="fr-FR" sz="70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mbria" panose="02040503050406030204" pitchFamily="18" charset="0"/>
                        <a:ea typeface="Cambria" panose="02040503050406030204" pitchFamily="18" charset="0"/>
                        <a:cs typeface="Cambria" panose="02040503050406030204" pitchFamily="18" charset="0"/>
                      </a:endParaRPr>
                    </a:p>
                  </a:txBody>
                  <a:tcPr marL="27835" marR="27835" marT="27835" marB="27835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40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(+) jeudi</a:t>
                      </a:r>
                      <a:endParaRPr lang="fr-FR" sz="70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mbria" panose="02040503050406030204" pitchFamily="18" charset="0"/>
                        <a:ea typeface="Cambria" panose="02040503050406030204" pitchFamily="18" charset="0"/>
                        <a:cs typeface="Cambria" panose="02040503050406030204" pitchFamily="18" charset="0"/>
                      </a:endParaRPr>
                    </a:p>
                  </a:txBody>
                  <a:tcPr marL="27835" marR="27835" marT="27835" marB="27835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40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ns</a:t>
                      </a:r>
                      <a:endParaRPr lang="fr-FR" sz="70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7835" marR="27835" marT="27835" marB="27835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40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ns</a:t>
                      </a:r>
                      <a:endParaRPr lang="fr-FR" sz="70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7835" marR="27835" marT="27835" marB="27835"/>
                </a:tc>
                <a:extLst>
                  <a:ext uri="{0D108BD9-81ED-4DB2-BD59-A6C34878D82A}">
                    <a16:rowId xmlns:a16="http://schemas.microsoft.com/office/drawing/2014/main" val="3168864179"/>
                  </a:ext>
                </a:extLst>
              </a:tr>
              <a:tr h="25602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50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Platforme</a:t>
                      </a:r>
                      <a:endParaRPr lang="fr-FR" sz="70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mbria" panose="02040503050406030204" pitchFamily="18" charset="0"/>
                        <a:ea typeface="Cambria" panose="02040503050406030204" pitchFamily="18" charset="0"/>
                        <a:cs typeface="Cambria" panose="02040503050406030204" pitchFamily="18" charset="0"/>
                      </a:endParaRPr>
                    </a:p>
                  </a:txBody>
                  <a:tcPr marL="27835" marR="27835" marT="27835" marB="27835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40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(-) TCP, Ulule</a:t>
                      </a:r>
                      <a:endParaRPr lang="fr-FR" sz="70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7835" marR="27835" marT="27835" marB="27835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40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(+) TCP</a:t>
                      </a:r>
                      <a:endParaRPr lang="fr-FR" sz="700">
                        <a:effectLst/>
                        <a:uFill>
                          <a:solidFill>
                            <a:srgbClr val="000000"/>
                          </a:solidFill>
                        </a:uFill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40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(-) Ulule</a:t>
                      </a:r>
                      <a:endParaRPr lang="fr-FR" sz="70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mbria" panose="02040503050406030204" pitchFamily="18" charset="0"/>
                        <a:ea typeface="Cambria" panose="02040503050406030204" pitchFamily="18" charset="0"/>
                        <a:cs typeface="Cambria" panose="02040503050406030204" pitchFamily="18" charset="0"/>
                      </a:endParaRPr>
                    </a:p>
                  </a:txBody>
                  <a:tcPr marL="27835" marR="27835" marT="27835" marB="27835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40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(+) TCP</a:t>
                      </a:r>
                      <a:endParaRPr lang="fr-FR" sz="70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mbria" panose="02040503050406030204" pitchFamily="18" charset="0"/>
                        <a:ea typeface="Cambria" panose="02040503050406030204" pitchFamily="18" charset="0"/>
                        <a:cs typeface="Cambria" panose="02040503050406030204" pitchFamily="18" charset="0"/>
                      </a:endParaRPr>
                    </a:p>
                  </a:txBody>
                  <a:tcPr marL="27835" marR="27835" marT="27835" marB="27835"/>
                </a:tc>
                <a:extLst>
                  <a:ext uri="{0D108BD9-81ED-4DB2-BD59-A6C34878D82A}">
                    <a16:rowId xmlns:a16="http://schemas.microsoft.com/office/drawing/2014/main" val="2928824783"/>
                  </a:ext>
                </a:extLst>
              </a:tr>
              <a:tr h="188252">
                <a:tc gridSpan="4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500" dirty="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ns : non significatif.</a:t>
                      </a:r>
                      <a:endParaRPr lang="fr-FR" sz="700" dirty="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mbria" panose="02040503050406030204" pitchFamily="18" charset="0"/>
                        <a:ea typeface="Cambria" panose="02040503050406030204" pitchFamily="18" charset="0"/>
                        <a:cs typeface="Cambria" panose="02040503050406030204" pitchFamily="18" charset="0"/>
                      </a:endParaRPr>
                    </a:p>
                  </a:txBody>
                  <a:tcPr marL="27835" marR="27835" marT="27835" marB="27835"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6603533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3920294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3057</TotalTime>
  <Words>414</Words>
  <Application>Microsoft Macintosh PowerPoint</Application>
  <PresentationFormat>Grand écran</PresentationFormat>
  <Paragraphs>155</Paragraphs>
  <Slides>7</Slides>
  <Notes>3</Notes>
  <HiddenSlides>0</HiddenSlides>
  <MMClips>0</MMClips>
  <ScaleCrop>false</ScaleCrop>
  <HeadingPairs>
    <vt:vector size="6" baseType="variant">
      <vt:variant>
        <vt:lpstr>Polices utilisées</vt:lpstr>
      </vt:variant>
      <vt:variant>
        <vt:i4>7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7</vt:i4>
      </vt:variant>
    </vt:vector>
  </HeadingPairs>
  <TitlesOfParts>
    <vt:vector size="15" baseType="lpstr">
      <vt:lpstr>Arial Unicode MS</vt:lpstr>
      <vt:lpstr>Arial</vt:lpstr>
      <vt:lpstr>Calibri</vt:lpstr>
      <vt:lpstr>Calibri Light</vt:lpstr>
      <vt:lpstr>Cambria</vt:lpstr>
      <vt:lpstr>Symbol</vt:lpstr>
      <vt:lpstr>Times New Roman</vt:lpstr>
      <vt:lpstr>Thème Office</vt:lpstr>
      <vt:lpstr>Le financement participatif, vecteur de diversité culturelle ?</vt:lpstr>
      <vt:lpstr>Objectifs</vt:lpstr>
      <vt:lpstr>Hypothèses et variables</vt:lpstr>
      <vt:lpstr>Données</vt:lpstr>
      <vt:lpstr>Principaux résultats : le résultats des campagnes</vt:lpstr>
      <vt:lpstr>Merci !  fabrice.rochelandet@free.fr</vt:lpstr>
      <vt:lpstr>Annexe : résultats économétriques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 financement participatif, vecteur de diversité culturelle ?</dc:title>
  <dc:creator>FR</dc:creator>
  <cp:lastModifiedBy>FR</cp:lastModifiedBy>
  <cp:revision>18</cp:revision>
  <dcterms:created xsi:type="dcterms:W3CDTF">2019-01-12T15:44:36Z</dcterms:created>
  <dcterms:modified xsi:type="dcterms:W3CDTF">2019-01-14T18:42:33Z</dcterms:modified>
</cp:coreProperties>
</file>