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96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8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43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87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98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93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40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8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50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66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6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3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7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62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11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51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0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A62D2-DD21-4CEF-9947-165E2EB47365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2079-2652-425C-BDEA-44583933F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728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81797"/>
            <a:ext cx="9144000" cy="209978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Soutien </a:t>
            </a:r>
            <a:r>
              <a:rPr lang="fr-FR" sz="2800" b="1" dirty="0"/>
              <a:t>de l’Etat-DRAC de Normandie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/>
              <a:t> 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/>
              <a:t>aux projets d’extension et d’évolution </a:t>
            </a:r>
            <a:r>
              <a:rPr lang="fr-FR" sz="2800" b="1" dirty="0" smtClean="0"/>
              <a:t>des </a:t>
            </a:r>
            <a:r>
              <a:rPr lang="fr-FR" sz="2800" b="1" dirty="0"/>
              <a:t>horaires d’ouverture </a:t>
            </a:r>
            <a:r>
              <a:rPr lang="fr-FR" sz="2800" b="1" dirty="0" smtClean="0"/>
              <a:t>des </a:t>
            </a:r>
            <a:r>
              <a:rPr lang="fr-FR" sz="2800" b="1" dirty="0"/>
              <a:t>bibliothèques des collectivités territoriales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6869" y="3976102"/>
            <a:ext cx="8825658" cy="861420"/>
          </a:xfrm>
        </p:spPr>
        <p:txBody>
          <a:bodyPr>
            <a:normAutofit fontScale="25000" lnSpcReduction="20000"/>
          </a:bodyPr>
          <a:lstStyle/>
          <a:p>
            <a:r>
              <a:rPr lang="fr-FR" i="1" dirty="0" smtClean="0"/>
              <a:t>__________________________________________________________</a:t>
            </a:r>
          </a:p>
          <a:p>
            <a:endParaRPr lang="fr-FR" sz="6400" i="1" dirty="0" smtClean="0"/>
          </a:p>
          <a:p>
            <a:r>
              <a:rPr lang="fr-FR" sz="6400" b="1" dirty="0" smtClean="0"/>
              <a:t>Dotation </a:t>
            </a:r>
            <a:r>
              <a:rPr lang="fr-FR" sz="6400" b="1" dirty="0"/>
              <a:t>générale de décentralisation</a:t>
            </a:r>
            <a:endParaRPr lang="fr-FR" sz="6400" dirty="0"/>
          </a:p>
          <a:p>
            <a:r>
              <a:rPr lang="fr-FR" sz="6400" b="1" dirty="0"/>
              <a:t>Concours particulier réservé aux bibliothèques</a:t>
            </a:r>
            <a:endParaRPr lang="fr-FR" sz="6400" dirty="0"/>
          </a:p>
        </p:txBody>
      </p:sp>
      <p:pic>
        <p:nvPicPr>
          <p:cNvPr id="4" name="LOGO MINISTERE DE LA CUL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885" y="752158"/>
            <a:ext cx="1078230" cy="648335"/>
          </a:xfrm>
          <a:prstGeom prst="rect">
            <a:avLst/>
          </a:prstGeom>
        </p:spPr>
      </p:pic>
      <p:pic>
        <p:nvPicPr>
          <p:cNvPr id="6" name="Image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120" y="1492568"/>
            <a:ext cx="1889760" cy="1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Durée de </a:t>
            </a:r>
            <a:r>
              <a:rPr lang="fr-FR" b="1" dirty="0" smtClean="0"/>
              <a:t>l’accompagnement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Jusqu’à 5 ans si le projet le </a:t>
            </a:r>
            <a:r>
              <a:rPr lang="fr-FR" dirty="0" smtClean="0"/>
              <a:t>justifie,</a:t>
            </a:r>
            <a:endParaRPr lang="fr-FR" dirty="0"/>
          </a:p>
          <a:p>
            <a:endParaRPr lang="fr-FR" dirty="0"/>
          </a:p>
          <a:p>
            <a:r>
              <a:rPr lang="fr-FR" dirty="0"/>
              <a:t>Aide dégressive à partir de la 4</a:t>
            </a:r>
            <a:r>
              <a:rPr lang="fr-FR" baseline="30000" dirty="0"/>
              <a:t>e</a:t>
            </a:r>
            <a:r>
              <a:rPr lang="fr-FR" dirty="0"/>
              <a:t> </a:t>
            </a:r>
            <a:r>
              <a:rPr lang="fr-FR" dirty="0" smtClean="0"/>
              <a:t>année.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3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Suivi de </a:t>
            </a:r>
            <a:r>
              <a:rPr lang="fr-FR" b="1" dirty="0" smtClean="0"/>
              <a:t>projet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Dépôt </a:t>
            </a:r>
            <a:r>
              <a:rPr lang="fr-FR" dirty="0"/>
              <a:t>d’une demande annuel sur la base des dépenses prévisionnelles de </a:t>
            </a:r>
            <a:r>
              <a:rPr lang="fr-FR" dirty="0" smtClean="0"/>
              <a:t>l’année,</a:t>
            </a:r>
            <a:endParaRPr lang="fr-FR" dirty="0"/>
          </a:p>
          <a:p>
            <a:endParaRPr lang="fr-FR" dirty="0"/>
          </a:p>
          <a:p>
            <a:r>
              <a:rPr lang="fr-FR" dirty="0"/>
              <a:t>Evaluation du dispositif après 3 ans, puis à l’issue des 5 </a:t>
            </a:r>
            <a:r>
              <a:rPr lang="fr-FR" dirty="0" smtClean="0"/>
              <a:t>ans.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Taux </a:t>
            </a:r>
            <a:r>
              <a:rPr lang="fr-FR" b="1" dirty="0" smtClean="0"/>
              <a:t>d’aide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Entre </a:t>
            </a:r>
            <a:r>
              <a:rPr lang="fr-FR" dirty="0"/>
              <a:t>50 % et 80 % des dépenses </a:t>
            </a:r>
            <a:r>
              <a:rPr lang="fr-FR" dirty="0" smtClean="0"/>
              <a:t>éligibles,</a:t>
            </a:r>
            <a:endParaRPr lang="fr-FR" dirty="0"/>
          </a:p>
          <a:p>
            <a:r>
              <a:rPr lang="fr-FR" dirty="0"/>
              <a:t>Taux modulés en fonction de la qualité du </a:t>
            </a:r>
            <a:r>
              <a:rPr lang="fr-FR" dirty="0" smtClean="0"/>
              <a:t>projet,</a:t>
            </a:r>
            <a:endParaRPr lang="fr-FR" dirty="0"/>
          </a:p>
          <a:p>
            <a:r>
              <a:rPr lang="fr-FR" dirty="0"/>
              <a:t>Possibilité d’engager l’aide de l’Etat en une seule fois </a:t>
            </a:r>
            <a:r>
              <a:rPr lang="fr-FR" u="sng" dirty="0"/>
              <a:t>pour les trois premières </a:t>
            </a:r>
            <a:r>
              <a:rPr lang="fr-FR" u="sng" dirty="0" smtClean="0"/>
              <a:t>années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5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94895" y="540155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Sabrina Le Bris, conseillère livre et lecture,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Direction régionale des affaires culturelles de Normandie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sabrina.le-bris@culture.gouv.fr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73" y="0"/>
            <a:ext cx="4802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16" y="0"/>
            <a:ext cx="480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1729" y="711135"/>
            <a:ext cx="9404723" cy="1400530"/>
          </a:xfrm>
        </p:spPr>
        <p:txBody>
          <a:bodyPr/>
          <a:lstStyle/>
          <a:p>
            <a:pPr algn="ctr"/>
            <a:r>
              <a:rPr lang="fr-FR" b="1" dirty="0" smtClean="0"/>
              <a:t>OBJECTIF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074655" y="2573764"/>
            <a:ext cx="9144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b="1" dirty="0" smtClean="0"/>
              <a:t>Permettre une réelle amélioration de l’offre en matière d’ouverture, tant quantitative que qualitative   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5208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Tout projet est éligible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662" y="2087219"/>
            <a:ext cx="11549270" cy="429370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FR" sz="3000" dirty="0"/>
              <a:t>s’il porte sur tout ou partie d’un </a:t>
            </a:r>
            <a:r>
              <a:rPr lang="fr-FR" sz="3000" b="1" dirty="0"/>
              <a:t>réseau de lecture publique</a:t>
            </a:r>
            <a:r>
              <a:rPr lang="fr-FR" sz="3000" dirty="0"/>
              <a:t>, qu’il soit municipal, intercommunal ou formé par conventionnement entre </a:t>
            </a:r>
            <a:r>
              <a:rPr lang="fr-FR" sz="3000" dirty="0" smtClean="0"/>
              <a:t>collectivités</a:t>
            </a:r>
            <a:r>
              <a:rPr lang="fr-FR" sz="3000" dirty="0"/>
              <a:t>,</a:t>
            </a:r>
            <a:endParaRPr lang="fr-FR" sz="3000" dirty="0" smtClean="0"/>
          </a:p>
          <a:p>
            <a:pPr lvl="0"/>
            <a:r>
              <a:rPr lang="fr-FR" sz="3000" dirty="0" smtClean="0"/>
              <a:t>s’il </a:t>
            </a:r>
            <a:r>
              <a:rPr lang="fr-FR" sz="3000" dirty="0"/>
              <a:t>concerne </a:t>
            </a:r>
            <a:r>
              <a:rPr lang="fr-FR" sz="3000" b="1" dirty="0"/>
              <a:t>une bibliothèque ou un réseau entrant dans les critères d’éligibilité aux aides de la DGD</a:t>
            </a:r>
            <a:r>
              <a:rPr lang="fr-FR" sz="3000" dirty="0"/>
              <a:t>, à savoir au moins 100 m², une surface d’au moins 0,07 m² par habitant desservi et un personnel </a:t>
            </a:r>
            <a:r>
              <a:rPr lang="fr-FR" sz="3000" dirty="0" smtClean="0"/>
              <a:t>professionnel,</a:t>
            </a:r>
          </a:p>
          <a:p>
            <a:pPr lvl="0"/>
            <a:r>
              <a:rPr lang="fr-FR" sz="3000" dirty="0" smtClean="0"/>
              <a:t>s’il </a:t>
            </a:r>
            <a:r>
              <a:rPr lang="fr-FR" sz="3000" dirty="0"/>
              <a:t>n’a pas connu de </a:t>
            </a:r>
            <a:r>
              <a:rPr lang="fr-FR" sz="3000" b="1" dirty="0"/>
              <a:t>réalisation lors de la réception de la demande à la DRAC</a:t>
            </a:r>
            <a:r>
              <a:rPr lang="fr-FR" sz="3000" dirty="0"/>
              <a:t> </a:t>
            </a:r>
            <a:r>
              <a:rPr lang="fr-FR" sz="3000" dirty="0" smtClean="0"/>
              <a:t>;</a:t>
            </a:r>
            <a:endParaRPr lang="fr-FR" sz="3000" dirty="0"/>
          </a:p>
          <a:p>
            <a:pPr lvl="0"/>
            <a:r>
              <a:rPr lang="fr-FR" sz="3000" dirty="0" smtClean="0"/>
              <a:t>s’il </a:t>
            </a:r>
            <a:r>
              <a:rPr lang="fr-FR" sz="3000" dirty="0"/>
              <a:t>vient </a:t>
            </a:r>
            <a:r>
              <a:rPr lang="fr-FR" sz="3000" b="1" dirty="0"/>
              <a:t>modifier des horaires préexistants</a:t>
            </a:r>
            <a:r>
              <a:rPr lang="fr-FR" sz="3000" dirty="0"/>
              <a:t>, </a:t>
            </a:r>
            <a:r>
              <a:rPr lang="fr-FR" sz="3000" u="sng" dirty="0"/>
              <a:t>DONC</a:t>
            </a:r>
            <a:r>
              <a:rPr lang="fr-FR" sz="3000" dirty="0"/>
              <a:t> si une bibliothèque existe déjà  dans la collectivité </a:t>
            </a:r>
            <a:r>
              <a:rPr lang="fr-FR" sz="3000" dirty="0" smtClean="0"/>
              <a:t>concernée,</a:t>
            </a:r>
          </a:p>
          <a:p>
            <a:pPr lvl="0"/>
            <a:r>
              <a:rPr lang="fr-FR" sz="3000" dirty="0" smtClean="0"/>
              <a:t>quelle </a:t>
            </a:r>
            <a:r>
              <a:rPr lang="fr-FR" sz="3000" dirty="0"/>
              <a:t>que soit la taille de la collectivité </a:t>
            </a:r>
            <a:r>
              <a:rPr lang="fr-FR" sz="3000" dirty="0" smtClean="0"/>
              <a:t>concernée,</a:t>
            </a:r>
          </a:p>
          <a:p>
            <a:pPr lvl="0"/>
            <a:r>
              <a:rPr lang="fr-FR" sz="3000" dirty="0" smtClean="0"/>
              <a:t>uniquement </a:t>
            </a:r>
            <a:r>
              <a:rPr lang="fr-FR" sz="3000" dirty="0"/>
              <a:t>à l’égard du volet correspondant à l’ouverture de la  bibliothèque s’il s’agit d’un équipement destiné à des activités multiples dont une </a:t>
            </a:r>
            <a:r>
              <a:rPr lang="fr-FR" sz="3000" dirty="0" smtClean="0"/>
              <a:t>bibliothèque,</a:t>
            </a:r>
          </a:p>
          <a:p>
            <a:pPr lvl="0"/>
            <a:r>
              <a:rPr lang="fr-FR" sz="3000" dirty="0" smtClean="0"/>
              <a:t>s’il </a:t>
            </a:r>
            <a:r>
              <a:rPr lang="fr-FR" sz="3000" dirty="0"/>
              <a:t>apporte une </a:t>
            </a:r>
            <a:r>
              <a:rPr lang="fr-FR" sz="3000" b="1" dirty="0"/>
              <a:t>amélioration « significative » </a:t>
            </a:r>
            <a:r>
              <a:rPr lang="fr-FR" sz="3000" dirty="0"/>
              <a:t>de l’amplitude horaire et du service </a:t>
            </a:r>
            <a:r>
              <a:rPr lang="fr-FR" sz="3000" dirty="0" smtClean="0"/>
              <a:t>rendu.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6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978" y="2470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5000" b="1" dirty="0"/>
              <a:t>Sont  </a:t>
            </a:r>
            <a:r>
              <a:rPr lang="fr-FR" sz="5000" b="1" dirty="0" smtClean="0"/>
              <a:t>éligibles :</a:t>
            </a:r>
            <a:br>
              <a:rPr lang="fr-FR" sz="5000" b="1" dirty="0" smtClean="0"/>
            </a:br>
            <a:r>
              <a:rPr lang="fr-FR" sz="5000" b="1" dirty="0"/>
              <a:t/>
            </a:r>
            <a:br>
              <a:rPr lang="fr-FR" sz="5000" b="1" dirty="0"/>
            </a:br>
            <a:r>
              <a:rPr lang="fr-FR" sz="5000" b="1" dirty="0" smtClean="0"/>
              <a:t>Les </a:t>
            </a:r>
            <a:r>
              <a:rPr lang="fr-FR" sz="5000" b="1" dirty="0"/>
              <a:t>dépenses supplémentaires </a:t>
            </a:r>
            <a:r>
              <a:rPr lang="fr-FR" sz="5000" dirty="0"/>
              <a:t> liées à l’extension des </a:t>
            </a:r>
            <a:r>
              <a:rPr lang="fr-FR" sz="5000" dirty="0" smtClean="0"/>
              <a:t>horaires, et </a:t>
            </a:r>
            <a:r>
              <a:rPr lang="fr-FR" sz="5000" dirty="0"/>
              <a:t>uniquement </a:t>
            </a:r>
            <a:r>
              <a:rPr lang="fr-FR" sz="5000" dirty="0" smtClean="0"/>
              <a:t>celles-ci.</a:t>
            </a:r>
            <a:br>
              <a:rPr lang="fr-FR" sz="5000" dirty="0" smtClean="0"/>
            </a:br>
            <a:r>
              <a:rPr lang="fr-FR" sz="5000" u="sng" dirty="0" smtClean="0"/>
              <a:t/>
            </a:r>
            <a:br>
              <a:rPr lang="fr-FR" sz="5000" u="sng" dirty="0" smtClean="0"/>
            </a:br>
            <a:r>
              <a:rPr lang="fr-FR" sz="5000" dirty="0" smtClean="0"/>
              <a:t>(</a:t>
            </a:r>
            <a:r>
              <a:rPr lang="fr-FR" sz="5000" dirty="0"/>
              <a:t>liste non exhaustive</a:t>
            </a:r>
            <a:r>
              <a:rPr lang="fr-FR" sz="5000" dirty="0" smtClean="0"/>
              <a:t>)</a:t>
            </a:r>
            <a:r>
              <a:rPr lang="fr-FR" sz="5000" i="1" dirty="0" smtClean="0"/>
              <a:t/>
            </a:r>
            <a:br>
              <a:rPr lang="fr-FR" sz="5000" i="1" dirty="0" smtClean="0"/>
            </a:br>
            <a:r>
              <a:rPr lang="fr-FR" sz="2200" i="1" dirty="0"/>
              <a:t/>
            </a:r>
            <a:br>
              <a:rPr lang="fr-FR" sz="2200" i="1" dirty="0"/>
            </a:br>
            <a:r>
              <a:rPr lang="fr-FR" sz="2200" dirty="0"/>
              <a:t/>
            </a:r>
            <a:br>
              <a:rPr lang="fr-FR" sz="2200" dirty="0"/>
            </a:b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4342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EN FONCTIONNEMENT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Etudes préalables : </a:t>
            </a:r>
          </a:p>
          <a:p>
            <a:pPr lvl="1"/>
            <a:r>
              <a:rPr lang="fr-FR" dirty="0"/>
              <a:t>L’établissement d’un diagnostic temporel,</a:t>
            </a:r>
          </a:p>
          <a:p>
            <a:pPr lvl="1"/>
            <a:r>
              <a:rPr lang="fr-FR" dirty="0"/>
              <a:t>Prestations d’accompagnement de projet,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Frais de personnel : </a:t>
            </a:r>
          </a:p>
          <a:p>
            <a:pPr lvl="1"/>
            <a:r>
              <a:rPr lang="fr-FR" dirty="0"/>
              <a:t>heures supplémentaires, emplois contractuels, emplois étudiants, emplois </a:t>
            </a:r>
            <a:r>
              <a:rPr lang="fr-FR" dirty="0" smtClean="0"/>
              <a:t>titulaires,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Animation et médiation</a:t>
            </a:r>
            <a:r>
              <a:rPr lang="fr-FR" dirty="0"/>
              <a:t> : </a:t>
            </a:r>
          </a:p>
          <a:p>
            <a:pPr lvl="1"/>
            <a:r>
              <a:rPr lang="fr-FR" dirty="0"/>
              <a:t>financement des actions se déroulant durant les créneaux </a:t>
            </a:r>
            <a:r>
              <a:rPr lang="fr-FR" dirty="0" smtClean="0"/>
              <a:t>élargis,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Dépenses de communication</a:t>
            </a:r>
            <a:r>
              <a:rPr lang="fr-FR" dirty="0"/>
              <a:t> </a:t>
            </a:r>
          </a:p>
          <a:p>
            <a:pPr lvl="1"/>
            <a:r>
              <a:rPr lang="fr-FR" dirty="0"/>
              <a:t>en lien avec l’extension des horaires et l’amélioration des services </a:t>
            </a:r>
            <a:r>
              <a:rPr lang="fr-FR" dirty="0" smtClean="0"/>
              <a:t>afférente,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Dépenses de fonctionnement du bâtiment : </a:t>
            </a:r>
          </a:p>
          <a:p>
            <a:pPr lvl="1"/>
            <a:r>
              <a:rPr lang="fr-FR" dirty="0"/>
              <a:t>Dépenses de fluides et ménage </a:t>
            </a:r>
            <a:r>
              <a:rPr lang="fr-FR" u="sng" dirty="0"/>
              <a:t>pendant les horaires </a:t>
            </a:r>
            <a:r>
              <a:rPr lang="fr-FR" u="sng" dirty="0" smtClean="0"/>
              <a:t>élargis</a:t>
            </a:r>
            <a:r>
              <a:rPr lang="fr-FR" dirty="0" smtClean="0"/>
              <a:t>,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Dépenses d’ évaluation du projet :	</a:t>
            </a:r>
          </a:p>
          <a:p>
            <a:pPr lvl="1"/>
            <a:r>
              <a:rPr lang="fr-FR" dirty="0"/>
              <a:t> installations automatisées de </a:t>
            </a:r>
            <a:r>
              <a:rPr lang="fr-FR" dirty="0" smtClean="0"/>
              <a:t>comptages.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5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INVESTISSEMENT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Dépenses d’adaptation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locaux, des équipements ou des systèmes </a:t>
            </a:r>
            <a:r>
              <a:rPr lang="fr-FR" dirty="0" smtClean="0"/>
              <a:t>informatiques</a:t>
            </a:r>
            <a:r>
              <a:rPr lang="fr-FR" dirty="0"/>
              <a:t>,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Equipements optimisant le temps disponible pour l’accueil des publics : </a:t>
            </a:r>
          </a:p>
          <a:p>
            <a:pPr lvl="1"/>
            <a:r>
              <a:rPr lang="fr-FR" dirty="0" smtClean="0"/>
              <a:t>RFID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/>
              <a:t>automatisation des </a:t>
            </a:r>
            <a:r>
              <a:rPr lang="fr-FR" dirty="0" smtClean="0"/>
              <a:t>transactions, 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Equipements permettant le prêt de documents physiques en dehors des horaires d’ouverture </a:t>
            </a:r>
            <a:r>
              <a:rPr lang="fr-FR" b="1" dirty="0" smtClean="0"/>
              <a:t>:</a:t>
            </a:r>
            <a:endParaRPr lang="fr-FR" dirty="0"/>
          </a:p>
          <a:p>
            <a:pPr lvl="1"/>
            <a:r>
              <a:rPr lang="fr-FR" dirty="0"/>
              <a:t>Kiosques à livres, boîtes retour </a:t>
            </a:r>
            <a:r>
              <a:rPr lang="fr-FR" dirty="0" smtClean="0"/>
              <a:t>extérieures,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Outils </a:t>
            </a:r>
            <a:r>
              <a:rPr lang="fr-FR" b="1" dirty="0" smtClean="0"/>
              <a:t>organisationnels :</a:t>
            </a:r>
            <a:endParaRPr lang="fr-FR" dirty="0"/>
          </a:p>
          <a:p>
            <a:pPr lvl="1"/>
            <a:r>
              <a:rPr lang="fr-FR" dirty="0"/>
              <a:t>logiciels de gestion de </a:t>
            </a:r>
            <a:r>
              <a:rPr lang="fr-FR" dirty="0" smtClean="0"/>
              <a:t>planning.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4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DRAC instruit les dossiers, et </a:t>
            </a:r>
            <a:r>
              <a:rPr lang="fr-FR" b="1" dirty="0" smtClean="0"/>
              <a:t>estime :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pertinence des </a:t>
            </a:r>
            <a:r>
              <a:rPr lang="fr-FR" dirty="0" smtClean="0">
                <a:solidFill>
                  <a:schemeClr val="tx1"/>
                </a:solidFill>
              </a:rPr>
              <a:t>dépenses,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 caractère « significatif » de l’amélioration du service et de </a:t>
            </a:r>
            <a:r>
              <a:rPr lang="fr-FR" dirty="0" smtClean="0">
                <a:solidFill>
                  <a:schemeClr val="tx1"/>
                </a:solidFill>
              </a:rPr>
              <a:t>l’extension,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l’éligibilité des dépenses au regard de leur cohérence avec le projet et du bénéfice </a:t>
            </a:r>
            <a:r>
              <a:rPr lang="fr-FR" dirty="0" smtClean="0">
                <a:solidFill>
                  <a:schemeClr val="tx1"/>
                </a:solidFill>
              </a:rPr>
              <a:t>attendu.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1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274</Words>
  <Application>Microsoft Office PowerPoint</Application>
  <PresentationFormat>Grand écran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</vt:lpstr>
      <vt:lpstr>     Soutien de l’Etat-DRAC de Normandie    aux projets d’extension et d’évolution des horaires d’ouverture des bibliothèques des collectivités territoriales</vt:lpstr>
      <vt:lpstr>Présentation PowerPoint</vt:lpstr>
      <vt:lpstr>Présentation PowerPoint</vt:lpstr>
      <vt:lpstr>OBJECTIF</vt:lpstr>
      <vt:lpstr>Tout projet est éligible </vt:lpstr>
      <vt:lpstr>Sont  éligibles :  Les dépenses supplémentaires  liées à l’extension des horaires, et uniquement celles-ci.  (liste non exhaustive)   </vt:lpstr>
      <vt:lpstr>EN FONCTIONNEMENT :</vt:lpstr>
      <vt:lpstr>EN INVESTISSEMENT</vt:lpstr>
      <vt:lpstr>La DRAC instruit les dossiers, et estime : </vt:lpstr>
      <vt:lpstr>Durée de l’accompagnement</vt:lpstr>
      <vt:lpstr>Suivi de projet</vt:lpstr>
      <vt:lpstr>Taux d’aide</vt:lpstr>
      <vt:lpstr>Présentation PowerPoint</vt:lpstr>
    </vt:vector>
  </TitlesOfParts>
  <Company>Ministère de la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OUVERTURE DOMINICALE DES BIBLIOTHEQUES </dc:title>
  <dc:creator>JOUANNO Emmanuel</dc:creator>
  <cp:lastModifiedBy>JOUANNO Emmanuel</cp:lastModifiedBy>
  <cp:revision>6</cp:revision>
  <dcterms:created xsi:type="dcterms:W3CDTF">2018-06-01T14:43:07Z</dcterms:created>
  <dcterms:modified xsi:type="dcterms:W3CDTF">2018-06-28T16:56:51Z</dcterms:modified>
</cp:coreProperties>
</file>