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7" r:id="rId2"/>
    <p:sldMasterId id="2147483700" r:id="rId3"/>
    <p:sldMasterId id="2147483715" r:id="rId4"/>
  </p:sldMasterIdLst>
  <p:notesMasterIdLst>
    <p:notesMasterId r:id="rId24"/>
  </p:notesMasterIdLst>
  <p:sldIdLst>
    <p:sldId id="274" r:id="rId5"/>
    <p:sldId id="293" r:id="rId6"/>
    <p:sldId id="290" r:id="rId7"/>
    <p:sldId id="292" r:id="rId8"/>
    <p:sldId id="291" r:id="rId9"/>
    <p:sldId id="294" r:id="rId10"/>
    <p:sldId id="296" r:id="rId11"/>
    <p:sldId id="295" r:id="rId12"/>
    <p:sldId id="299" r:id="rId13"/>
    <p:sldId id="304" r:id="rId14"/>
    <p:sldId id="280" r:id="rId15"/>
    <p:sldId id="286" r:id="rId16"/>
    <p:sldId id="282" r:id="rId17"/>
    <p:sldId id="289" r:id="rId18"/>
    <p:sldId id="305" r:id="rId19"/>
    <p:sldId id="307" r:id="rId20"/>
    <p:sldId id="287" r:id="rId21"/>
    <p:sldId id="306" r:id="rId22"/>
    <p:sldId id="288" r:id="rId2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E38"/>
    <a:srgbClr val="D46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7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r-FR"/>
              <a:t>Cliquez pour modifier le format des notes</a:t>
            </a:r>
            <a:endParaRPr/>
          </a:p>
        </p:txBody>
      </p:sp>
      <p:sp>
        <p:nvSpPr>
          <p:cNvPr id="20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r-FR"/>
              <a:t>&lt;en-tête&gt;</a:t>
            </a:r>
            <a:endParaRPr/>
          </a:p>
        </p:txBody>
      </p:sp>
      <p:sp>
        <p:nvSpPr>
          <p:cNvPr id="205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fr-FR"/>
              <a:t>&lt;date/heure&gt;</a:t>
            </a:r>
            <a:endParaRPr/>
          </a:p>
        </p:txBody>
      </p:sp>
      <p:sp>
        <p:nvSpPr>
          <p:cNvPr id="206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fr-FR"/>
              <a:t>&lt;pied de page&gt;</a:t>
            </a:r>
            <a:endParaRPr/>
          </a:p>
        </p:txBody>
      </p:sp>
      <p:sp>
        <p:nvSpPr>
          <p:cNvPr id="207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BDFE8083-D570-473F-B314-38866D8653DA}" type="slidenum">
              <a:rPr lang="fr-FR"/>
              <a:pPr algn="r"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CFDA70-D05F-4E74-80C5-EC3654603A7D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>
              <a:cs typeface="Arial" charset="0"/>
            </a:endParaRPr>
          </a:p>
        </p:txBody>
      </p:sp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42" tIns="47771" rIns="95542" bIns="47771" anchor="b"/>
          <a:lstStyle/>
          <a:p>
            <a:pPr algn="r" defTabSz="954088"/>
            <a:fld id="{F952F8D7-56E3-4E9D-B108-6559482E2009}" type="slidenum">
              <a:rPr lang="fr-FR" sz="1400">
                <a:ea typeface="MS PGothic" pitchFamily="34" charset="-128"/>
              </a:rPr>
              <a:pPr algn="r" defTabSz="954088"/>
              <a:t>4</a:t>
            </a:fld>
            <a:endParaRPr lang="fr-FR" sz="1400">
              <a:ea typeface="MS PGothic" pitchFamily="34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A229DC-FFF4-4A16-BE6E-CF6C594256F0}" type="slidenum">
              <a:rPr lang="fr-F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>
              <a:cs typeface="Arial" charset="0"/>
            </a:endParaRPr>
          </a:p>
        </p:txBody>
      </p:sp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42" tIns="47771" rIns="95542" bIns="47771" anchor="b"/>
          <a:lstStyle/>
          <a:p>
            <a:pPr algn="r" defTabSz="954088"/>
            <a:fld id="{040C6B7A-4E1A-4C15-A64F-4397FDDE4863}" type="slidenum">
              <a:rPr lang="fr-FR" sz="1400">
                <a:ea typeface="MS PGothic" pitchFamily="34" charset="-128"/>
              </a:rPr>
              <a:pPr algn="r" defTabSz="954088"/>
              <a:t>5</a:t>
            </a:fld>
            <a:endParaRPr lang="fr-FR" sz="1400">
              <a:ea typeface="MS PGothic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19AC34-AB12-4B9C-8EC4-C774AA425678}" type="slidenum">
              <a:rPr lang="fr-FR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smtClean="0"/>
              <a:t>N. B : le Service Civique peut être cumulé avec un emploi, des études ou toute autre activité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82292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640" y="4470840"/>
            <a:ext cx="82292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8396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764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9" name="Image 3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3320" y="4470480"/>
            <a:ext cx="2016360" cy="1608840"/>
          </a:xfrm>
          <a:prstGeom prst="rect">
            <a:avLst/>
          </a:prstGeom>
          <a:ln>
            <a:noFill/>
          </a:ln>
        </p:spPr>
      </p:pic>
      <p:pic>
        <p:nvPicPr>
          <p:cNvPr id="40" name="Image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7000" y="4470480"/>
            <a:ext cx="2016360" cy="1608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 dirty="0"/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467640" y="2709000"/>
            <a:ext cx="8229240" cy="3373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82292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457200" y="1700280"/>
            <a:ext cx="8229240" cy="4382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6764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67640" y="2709000"/>
            <a:ext cx="8229240" cy="3373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468396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67640" y="4470840"/>
            <a:ext cx="822852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82292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640" y="4470840"/>
            <a:ext cx="82292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468396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46764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61" name="Image 16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3320" y="4470480"/>
            <a:ext cx="2016360" cy="1608840"/>
          </a:xfrm>
          <a:prstGeom prst="rect">
            <a:avLst/>
          </a:prstGeom>
          <a:ln>
            <a:noFill/>
          </a:ln>
        </p:spPr>
      </p:pic>
      <p:pic>
        <p:nvPicPr>
          <p:cNvPr id="162" name="Image 16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7000" y="4470480"/>
            <a:ext cx="2016360" cy="1608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BE73-1B89-4315-BC79-9026DC0F51C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7794-54C3-4FB1-91D9-F9A568732F4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7"/>
          <p:cNvSpPr txBox="1"/>
          <p:nvPr userDrawn="1"/>
        </p:nvSpPr>
        <p:spPr>
          <a:xfrm>
            <a:off x="7092950" y="6597650"/>
            <a:ext cx="1871663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1000" dirty="0">
                <a:solidFill>
                  <a:srgbClr val="3142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#5erviceCivique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0299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FAAD2-EA4A-4A8C-9BBB-D64FE0A039D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337383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F2CC1-5CA8-49DA-BC82-F434C96AE38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31858-B896-440F-AE18-72CA7E6C38A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99B01-40C3-4093-ACA5-DD3CAEE2F13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AF0D6-DA7C-412C-982F-0606C072F73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EE031-8347-4151-9CEE-595257083C8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F8225-CE83-42D6-BB9C-D643FAE58DF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82292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1008112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708921"/>
            <a:ext cx="4040188" cy="34172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708921"/>
            <a:ext cx="4041775" cy="34172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45A4-B282-4602-884D-237316DE289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93E7-A432-4AEA-843E-B95B0C855B6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008112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E399-D0E5-421D-AEE2-D3F7B5D55830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1EBFC-A212-4FC6-82E5-8242BC87A0A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747F5-C1B9-4ECF-B08E-63272403338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EA32-DB45-4A76-92F6-80115A533F8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0574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700808"/>
            <a:ext cx="5111750" cy="44253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008313" cy="3273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EBC5-4B60-4319-BFA2-6C1406A6584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5A6D8-4164-489C-A387-59726BD8746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1700807"/>
            <a:ext cx="5486400" cy="302676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88AE-FDE5-4F22-9652-080AF734EE6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7B6B-A053-4ECF-B95F-3C4CAC070D9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A38F3-8975-49AF-904E-E6DEDD0100C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A70BD-E461-41EE-9882-D8D383D52ED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700808"/>
            <a:ext cx="2057400" cy="4425355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6019800" cy="442535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31182-3DA8-4059-9054-59FFAD23187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2C572-D390-4A3E-9A6D-35E605415C0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755576" y="1700807"/>
            <a:ext cx="7929637" cy="42412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E8A82-B0E9-4660-8A45-F740D073CD8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1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285751" y="1031840"/>
            <a:ext cx="8569325" cy="4906999"/>
          </a:xfrm>
        </p:spPr>
        <p:txBody>
          <a:bodyPr>
            <a:noAutofit/>
          </a:bodyPr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3AAD7-0850-4AAB-B249-441B103E307B}" type="slidenum">
              <a:rPr lang="en-AU" alt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en-AU" alt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BE73-1B89-4315-BC79-9026DC0F51C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7794-54C3-4FB1-91D9-F9A568732F4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7"/>
          <p:cNvSpPr txBox="1"/>
          <p:nvPr userDrawn="1"/>
        </p:nvSpPr>
        <p:spPr>
          <a:xfrm>
            <a:off x="7092950" y="6597650"/>
            <a:ext cx="1871663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1000" dirty="0">
                <a:solidFill>
                  <a:srgbClr val="3142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#5erviceCivique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0299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FAAD2-EA4A-4A8C-9BBB-D64FE0A039D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337383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F2CC1-5CA8-49DA-BC82-F434C96AE38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31858-B896-440F-AE18-72CA7E6C38A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99B01-40C3-4093-ACA5-DD3CAEE2F13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AF0D6-DA7C-412C-982F-0606C072F73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EE031-8347-4151-9CEE-595257083C8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F8225-CE83-42D6-BB9C-D643FAE58DF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1008112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708921"/>
            <a:ext cx="4040188" cy="34172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708921"/>
            <a:ext cx="4041775" cy="34172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45A4-B282-4602-884D-237316DE289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93E7-A432-4AEA-843E-B95B0C855B6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008112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1E399-D0E5-421D-AEE2-D3F7B5D55830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1EBFC-A212-4FC6-82E5-8242BC87A0A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747F5-C1B9-4ECF-B08E-63272403338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EA32-DB45-4A76-92F6-80115A533F8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0574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700808"/>
            <a:ext cx="5111750" cy="44253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008313" cy="32732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EBC5-4B60-4319-BFA2-6C1406A6584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5A6D8-4164-489C-A387-59726BD8746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1700807"/>
            <a:ext cx="5486400" cy="302676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88AE-FDE5-4F22-9652-080AF734EE6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7B6B-A053-4ECF-B95F-3C4CAC070D9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A38F3-8975-49AF-904E-E6DEDD0100C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A70BD-E461-41EE-9882-D8D383D52ED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700808"/>
            <a:ext cx="2057400" cy="4425355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6019800" cy="442535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31182-3DA8-4059-9054-59FFAD23187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2C572-D390-4A3E-9A6D-35E605415C0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755576" y="1700807"/>
            <a:ext cx="7929637" cy="42412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E8A82-B0E9-4660-8A45-F740D073CD82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1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285751" y="1031840"/>
            <a:ext cx="8569325" cy="4906999"/>
          </a:xfrm>
        </p:spPr>
        <p:txBody>
          <a:bodyPr>
            <a:noAutofit/>
          </a:bodyPr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3AAD7-0850-4AAB-B249-441B103E307B}" type="slidenum">
              <a:rPr lang="en-AU" alt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en-AU" alt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1700280"/>
            <a:ext cx="8229240" cy="4382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64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3373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83960" y="447084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8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6764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83960" y="2709000"/>
            <a:ext cx="401544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640" y="4470840"/>
            <a:ext cx="8228520" cy="1608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7093080" y="6597720"/>
            <a:ext cx="1871280" cy="2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fr-FR" sz="1000">
                <a:solidFill>
                  <a:srgbClr val="314281"/>
                </a:solidFill>
                <a:latin typeface="Segoe UI"/>
              </a:rPr>
              <a:t>#5erviceCivique</a:t>
            </a:r>
            <a:endParaRPr/>
          </a:p>
        </p:txBody>
      </p:sp>
      <p:sp>
        <p:nvSpPr>
          <p:cNvPr id="8" name="CustomShape 2"/>
          <p:cNvSpPr/>
          <p:nvPr/>
        </p:nvSpPr>
        <p:spPr>
          <a:xfrm>
            <a:off x="7093080" y="6597720"/>
            <a:ext cx="1871280" cy="2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fr-FR" sz="1000">
                <a:solidFill>
                  <a:srgbClr val="314281"/>
                </a:solidFill>
                <a:latin typeface="Segoe UI"/>
              </a:rPr>
              <a:t>#5erviceCivique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85800" y="210312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3600" b="1">
                <a:solidFill>
                  <a:srgbClr val="314281"/>
                </a:solidFill>
                <a:latin typeface="Titillium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130D161-3A74-40C5-AAD7-4D7E108B7B17}" type="slidenum">
              <a:rPr lang="fr-FR" sz="1200">
                <a:solidFill>
                  <a:srgbClr val="8B8B8B"/>
                </a:solidFill>
                <a:latin typeface="Titillium"/>
              </a:rPr>
              <a:pPr>
                <a:lnSpc>
                  <a:spcPct val="100000"/>
                </a:lnSpc>
              </a:pPr>
              <a:t>‹N°›</a:t>
            </a:fld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r-FR"/>
              <a:t>Second niveau de plan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r-FR"/>
              <a:t>Troisième niveau de plan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r-FR"/>
              <a:t>Quatrième niveau de plan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r-FR"/>
              <a:t>Cinquième niveau de plan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</p:txBody>
      </p:sp>
      <p:grpSp>
        <p:nvGrpSpPr>
          <p:cNvPr id="11" name="Groupe 10"/>
          <p:cNvGrpSpPr/>
          <p:nvPr userDrawn="1"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9" name="Picture 2" descr="Résultat de recherche d'images pour &quot;préfecture de région normandie&quot;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0" name="Picture 5" descr="d23074a60b0c4a936185061e7a9d802c2fc6aed4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7093080" y="6597720"/>
            <a:ext cx="1871280" cy="2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fr-FR" sz="1000">
                <a:solidFill>
                  <a:srgbClr val="314281"/>
                </a:solidFill>
                <a:latin typeface="Segoe UI"/>
              </a:rPr>
              <a:t>#5erviceCivique</a:t>
            </a:r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title"/>
          </p:nvPr>
        </p:nvSpPr>
        <p:spPr>
          <a:xfrm>
            <a:off x="457200" y="1700280"/>
            <a:ext cx="8229240" cy="10076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3600" b="1">
                <a:solidFill>
                  <a:srgbClr val="314281"/>
                </a:solidFill>
                <a:latin typeface="Titillium"/>
              </a:rPr>
              <a:t>Cliquez pour éditer le format du texte-titreCliquez pour modifier le style du titre</a:t>
            </a:r>
            <a:endParaRPr/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640" y="2709000"/>
            <a:ext cx="8229240" cy="3373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Cliquez pour éditer le format du plan de texte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Second niveau de plan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Troisième niveau de plan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Quatrième niveau de plan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Cinquième niveau de plan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2200" b="1">
                <a:solidFill>
                  <a:srgbClr val="000000"/>
                </a:solidFill>
                <a:latin typeface="Titillium"/>
              </a:rPr>
              <a:t>Septième niveau de planCliquez pour modifier les styles du texte du masque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fr-FR" sz="2200">
                <a:solidFill>
                  <a:srgbClr val="000000"/>
                </a:solidFill>
                <a:latin typeface="Titillium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fr-FR" sz="2200">
                <a:solidFill>
                  <a:srgbClr val="000000"/>
                </a:solidFill>
                <a:latin typeface="Titillium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fr-FR" sz="2200">
                <a:solidFill>
                  <a:srgbClr val="000000"/>
                </a:solidFill>
                <a:latin typeface="Titillium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fr-FR" sz="2200">
                <a:solidFill>
                  <a:srgbClr val="000000"/>
                </a:solidFill>
                <a:latin typeface="Titillium"/>
              </a:rPr>
              <a:t>Cinquième niveau</a:t>
            </a:r>
            <a:endParaRPr/>
          </a:p>
        </p:txBody>
      </p:sp>
      <p:sp>
        <p:nvSpPr>
          <p:cNvPr id="126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1200">
                <a:solidFill>
                  <a:srgbClr val="8B8B8B"/>
                </a:solidFill>
                <a:latin typeface="Titillium"/>
              </a:rPr>
              <a:t>21/09/2017</a:t>
            </a:r>
            <a:endParaRPr/>
          </a:p>
        </p:txBody>
      </p:sp>
      <p:sp>
        <p:nvSpPr>
          <p:cNvPr id="127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128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AC71FF6E-DC33-418D-A069-A07AD782D70D}" type="slidenum">
              <a:rPr lang="fr-FR" sz="1200">
                <a:solidFill>
                  <a:srgbClr val="8B8B8B"/>
                </a:solidFill>
                <a:latin typeface="Titillium"/>
              </a:rPr>
              <a:pPr>
                <a:lnSpc>
                  <a:spcPct val="100000"/>
                </a:lnSpc>
              </a:pPr>
              <a:t>‹N°›</a:t>
            </a:fld>
            <a:endParaRPr/>
          </a:p>
        </p:txBody>
      </p:sp>
      <p:grpSp>
        <p:nvGrpSpPr>
          <p:cNvPr id="8" name="Groupe 7"/>
          <p:cNvGrpSpPr/>
          <p:nvPr userDrawn="1"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9" name="Picture 2" descr="Résultat de recherche d'images pour &quot;préfecture de région normandie&quot;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0" name="Picture 5" descr="d23074a60b0c4a936185061e7a9d802c2fc6aed4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1700213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fld id="{E0F8A04E-2728-451A-B32A-676797CF3DA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fld id="{C03E432F-B6DC-44BE-A96F-78C6A1DB0A3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oneTexte 8"/>
          <p:cNvSpPr txBox="1"/>
          <p:nvPr userDrawn="1"/>
        </p:nvSpPr>
        <p:spPr>
          <a:xfrm>
            <a:off x="7092950" y="6597650"/>
            <a:ext cx="1871663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1000" dirty="0">
                <a:solidFill>
                  <a:srgbClr val="3142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#5erviceCivique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14281"/>
          </a:solidFill>
          <a:latin typeface="Titillium" pitchFamily="50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 kern="1200">
          <a:solidFill>
            <a:schemeClr val="tx1"/>
          </a:solidFill>
          <a:latin typeface="Titillium" pitchFamily="50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Titillium" pitchFamily="50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1700213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fld id="{E0F8A04E-2728-451A-B32A-676797CF3DA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09/10/2017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itillium" pitchFamily="50" charset="0"/>
                <a:cs typeface="+mn-cs"/>
              </a:defRPr>
            </a:lvl1pPr>
          </a:lstStyle>
          <a:p>
            <a:pPr>
              <a:defRPr/>
            </a:pPr>
            <a:fld id="{C03E432F-B6DC-44BE-A96F-78C6A1DB0A3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oneTexte 8"/>
          <p:cNvSpPr txBox="1"/>
          <p:nvPr userDrawn="1"/>
        </p:nvSpPr>
        <p:spPr>
          <a:xfrm>
            <a:off x="7092950" y="6597650"/>
            <a:ext cx="1871663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1000" dirty="0">
                <a:solidFill>
                  <a:srgbClr val="3142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#5erviceCivique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14281"/>
          </a:solidFill>
          <a:latin typeface="Titillium" pitchFamily="50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14281"/>
          </a:solidFill>
          <a:latin typeface="Titillium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 kern="1200">
          <a:solidFill>
            <a:schemeClr val="tx1"/>
          </a:solidFill>
          <a:latin typeface="Titillium" pitchFamily="50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Titillium" pitchFamily="50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tillium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2.pn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.jpe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Image 36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14103" y="4127185"/>
            <a:ext cx="2779058" cy="197288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noFill/>
            <a:miter lim="800000"/>
          </a:ln>
          <a:effectLst>
            <a:outerShdw blurRad="107950" dist="12700" dir="5400000" algn="ctr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365" name="TextShape 1"/>
          <p:cNvSpPr txBox="1"/>
          <p:nvPr/>
        </p:nvSpPr>
        <p:spPr>
          <a:xfrm>
            <a:off x="339213" y="2875934"/>
            <a:ext cx="8421329" cy="1032389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3200" b="1" dirty="0" smtClean="0">
                <a:solidFill>
                  <a:srgbClr val="314281"/>
                </a:solidFill>
                <a:latin typeface="Titillium"/>
              </a:rPr>
              <a:t>Culture </a:t>
            </a:r>
            <a:r>
              <a:rPr lang="fr-FR" sz="2400" b="1" dirty="0" smtClean="0">
                <a:solidFill>
                  <a:srgbClr val="314281"/>
                </a:solidFill>
                <a:latin typeface="Titillium"/>
              </a:rPr>
              <a:t>et</a:t>
            </a:r>
            <a:r>
              <a:rPr lang="fr-FR" sz="3200" b="1" dirty="0" smtClean="0">
                <a:solidFill>
                  <a:srgbClr val="314281"/>
                </a:solidFill>
                <a:latin typeface="Titillium"/>
              </a:rPr>
              <a:t> </a:t>
            </a:r>
            <a:r>
              <a:rPr lang="fr-FR" sz="3200" b="1" dirty="0">
                <a:solidFill>
                  <a:srgbClr val="314281"/>
                </a:solidFill>
                <a:latin typeface="Titillium"/>
              </a:rPr>
              <a:t>Service </a:t>
            </a:r>
            <a:r>
              <a:rPr lang="fr-FR" sz="3200" b="1" dirty="0" smtClean="0">
                <a:solidFill>
                  <a:srgbClr val="314281"/>
                </a:solidFill>
                <a:latin typeface="Titillium"/>
              </a:rPr>
              <a:t>Civique en Normandie</a:t>
            </a:r>
          </a:p>
          <a:p>
            <a:pPr algn="ctr">
              <a:lnSpc>
                <a:spcPct val="100000"/>
              </a:lnSpc>
            </a:pPr>
            <a:r>
              <a:rPr lang="fr-FR" sz="2400" b="1" dirty="0" smtClean="0">
                <a:solidFill>
                  <a:srgbClr val="314281"/>
                </a:solidFill>
                <a:latin typeface="Titillium"/>
              </a:rPr>
              <a:t>Mardi 10 Octobre à l’</a:t>
            </a:r>
            <a:r>
              <a:rPr lang="fr-FR" sz="3200" b="1" dirty="0" smtClean="0">
                <a:solidFill>
                  <a:srgbClr val="314281"/>
                </a:solidFill>
                <a:latin typeface="Titillium"/>
              </a:rPr>
              <a:t>IMEC </a:t>
            </a:r>
            <a:endParaRPr sz="2400" dirty="0"/>
          </a:p>
        </p:txBody>
      </p:sp>
      <p:pic>
        <p:nvPicPr>
          <p:cNvPr id="366" name="Image 36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1226" y="796412"/>
            <a:ext cx="3657600" cy="20647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ZoneTexte 5"/>
          <p:cNvSpPr txBox="1"/>
          <p:nvPr/>
        </p:nvSpPr>
        <p:spPr>
          <a:xfrm>
            <a:off x="280218" y="4218039"/>
            <a:ext cx="54421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 smtClean="0">
                <a:latin typeface="Titillium"/>
              </a:rPr>
              <a:t>JOURNEE organisée en partenariat entre la : </a:t>
            </a:r>
          </a:p>
          <a:p>
            <a:endParaRPr lang="fr-FR" sz="1400" b="1" dirty="0" smtClean="0">
              <a:solidFill>
                <a:schemeClr val="tx2"/>
              </a:solidFill>
              <a:latin typeface="Titillium"/>
            </a:endParaRPr>
          </a:p>
          <a:p>
            <a:pPr algn="ctr"/>
            <a:r>
              <a:rPr lang="fr-FR" sz="1400" b="1" dirty="0" smtClean="0">
                <a:solidFill>
                  <a:schemeClr val="tx2"/>
                </a:solidFill>
                <a:latin typeface="Titillium"/>
              </a:rPr>
              <a:t>DIRECTION REGIONALE et DEPARTEMENTALE de la JEUNESSE, DES SPORTS ET DE LA COHESION SOCIALE de NORMANDIE</a:t>
            </a:r>
          </a:p>
          <a:p>
            <a:pPr algn="ctr"/>
            <a:r>
              <a:rPr lang="fr-FR" sz="1200" b="1" dirty="0" smtClean="0">
                <a:solidFill>
                  <a:schemeClr val="tx2"/>
                </a:solidFill>
                <a:latin typeface="Titillium"/>
              </a:rPr>
              <a:t>et la</a:t>
            </a:r>
          </a:p>
          <a:p>
            <a:pPr algn="ctr"/>
            <a:r>
              <a:rPr lang="fr-FR" sz="1400" b="1" dirty="0" smtClean="0">
                <a:solidFill>
                  <a:schemeClr val="tx2"/>
                </a:solidFill>
                <a:latin typeface="Titillium"/>
              </a:rPr>
              <a:t>DIRECTION REGIONALE des AFFAIRES CULTURELLES de NORMANDIE</a:t>
            </a:r>
            <a:endParaRPr lang="fr-FR" sz="1400" b="1" dirty="0">
              <a:solidFill>
                <a:schemeClr val="tx2"/>
              </a:solidFill>
              <a:latin typeface="Titill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sp>
      <p:sp>
        <p:nvSpPr>
          <p:cNvPr id="368" name="CustomShape 2"/>
          <p:cNvSpPr/>
          <p:nvPr/>
        </p:nvSpPr>
        <p:spPr>
          <a:xfrm>
            <a:off x="1805498" y="2771157"/>
            <a:ext cx="678054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>
                <a:solidFill>
                  <a:srgbClr val="314281"/>
                </a:solidFill>
                <a:latin typeface="Titillium"/>
              </a:rPr>
              <a:t>Les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orientations ministérielles</a:t>
            </a:r>
            <a:endParaRPr sz="3600" dirty="0"/>
          </a:p>
        </p:txBody>
      </p:sp>
      <p:sp>
        <p:nvSpPr>
          <p:cNvPr id="369" name="CustomShape 3"/>
          <p:cNvSpPr/>
          <p:nvPr/>
        </p:nvSpPr>
        <p:spPr>
          <a:xfrm rot="2593800">
            <a:off x="-5121000" y="555480"/>
            <a:ext cx="6784560" cy="6884640"/>
          </a:xfrm>
          <a:prstGeom prst="arc">
            <a:avLst>
              <a:gd name="adj1" fmla="val 16200000"/>
              <a:gd name="adj2" fmla="val 0"/>
            </a:avLst>
          </a:prstGeom>
          <a:noFill/>
          <a:ln w="28440">
            <a:solidFill>
              <a:srgbClr val="314281"/>
            </a:solidFill>
            <a:round/>
          </a:ln>
        </p:spPr>
      </p:sp>
      <p:sp>
        <p:nvSpPr>
          <p:cNvPr id="371" name="CustomShape 5"/>
          <p:cNvSpPr/>
          <p:nvPr/>
        </p:nvSpPr>
        <p:spPr>
          <a:xfrm>
            <a:off x="1524808" y="4188488"/>
            <a:ext cx="217080" cy="21708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373" name="CustomShape 7"/>
          <p:cNvSpPr/>
          <p:nvPr/>
        </p:nvSpPr>
        <p:spPr>
          <a:xfrm>
            <a:off x="1258920" y="5353611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1" name="CustomShape 2"/>
          <p:cNvSpPr/>
          <p:nvPr/>
        </p:nvSpPr>
        <p:spPr>
          <a:xfrm>
            <a:off x="1159932" y="1488046"/>
            <a:ext cx="767926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Qu’est-ce que le Service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Civique</a:t>
            </a:r>
            <a:r>
              <a:rPr lang="fr-FR" sz="1600" b="1" dirty="0" smtClean="0">
                <a:solidFill>
                  <a:srgbClr val="314281"/>
                </a:solidFill>
                <a:latin typeface="Titillium"/>
              </a:rPr>
              <a:t>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?</a:t>
            </a:r>
            <a:endParaRPr sz="3600" dirty="0"/>
          </a:p>
        </p:txBody>
      </p:sp>
      <p:sp>
        <p:nvSpPr>
          <p:cNvPr id="13" name="CustomShape 2"/>
          <p:cNvSpPr/>
          <p:nvPr/>
        </p:nvSpPr>
        <p:spPr>
          <a:xfrm>
            <a:off x="1918169" y="3977514"/>
            <a:ext cx="6162794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La situation en Normandie</a:t>
            </a:r>
            <a:r>
              <a:rPr lang="fr-FR" sz="2800" b="1" dirty="0" smtClean="0">
                <a:solidFill>
                  <a:srgbClr val="314281"/>
                </a:solidFill>
                <a:latin typeface="Titillium"/>
              </a:rPr>
              <a:t> </a:t>
            </a:r>
            <a:endParaRPr lang="fr-FR" sz="3600" dirty="0"/>
          </a:p>
        </p:txBody>
      </p:sp>
      <p:sp>
        <p:nvSpPr>
          <p:cNvPr id="15" name="CustomShape 2"/>
          <p:cNvSpPr/>
          <p:nvPr/>
        </p:nvSpPr>
        <p:spPr>
          <a:xfrm>
            <a:off x="1774345" y="5183871"/>
            <a:ext cx="393496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Les perspectives </a:t>
            </a:r>
            <a:endParaRPr lang="fr-FR" sz="3600" dirty="0"/>
          </a:p>
        </p:txBody>
      </p:sp>
      <p:sp>
        <p:nvSpPr>
          <p:cNvPr id="12" name="CustomShape 4"/>
          <p:cNvSpPr/>
          <p:nvPr/>
        </p:nvSpPr>
        <p:spPr>
          <a:xfrm>
            <a:off x="755054" y="1657786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4" name="CustomShape 4"/>
          <p:cNvSpPr/>
          <p:nvPr/>
        </p:nvSpPr>
        <p:spPr>
          <a:xfrm>
            <a:off x="1290205" y="2856989"/>
            <a:ext cx="368710" cy="383457"/>
          </a:xfrm>
          <a:prstGeom prst="ellipse">
            <a:avLst/>
          </a:prstGeom>
          <a:solidFill>
            <a:srgbClr val="FF0000"/>
          </a:solidFill>
          <a:ln w="25560">
            <a:solidFill>
              <a:srgbClr val="3A5F8B"/>
            </a:solidFill>
            <a:round/>
          </a:ln>
        </p:spPr>
      </p:sp>
      <p:grpSp>
        <p:nvGrpSpPr>
          <p:cNvPr id="16" name="Groupe 15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17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8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2505833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</p:spPr>
      </p:sp>
      <p:sp>
        <p:nvSpPr>
          <p:cNvPr id="368" name="CustomShape 2"/>
          <p:cNvSpPr/>
          <p:nvPr/>
        </p:nvSpPr>
        <p:spPr>
          <a:xfrm>
            <a:off x="849712" y="1614861"/>
            <a:ext cx="8073062" cy="485449"/>
          </a:xfrm>
          <a:prstGeom prst="rect">
            <a:avLst/>
          </a:prstGeom>
          <a:solidFill>
            <a:schemeClr val="accent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</a:pPr>
            <a:r>
              <a:rPr lang="fr-FR" sz="2400" b="1" dirty="0" smtClean="0">
                <a:solidFill>
                  <a:schemeClr val="bg1"/>
                </a:solidFill>
                <a:latin typeface="Titillium"/>
              </a:rPr>
              <a:t>Favoriser l’accès de tous à la culture</a:t>
            </a:r>
          </a:p>
          <a:p>
            <a:pPr>
              <a:lnSpc>
                <a:spcPct val="100000"/>
              </a:lnSpc>
            </a:pPr>
            <a:endParaRPr lang="fr-FR" sz="2400" b="1" dirty="0" smtClean="0">
              <a:solidFill>
                <a:schemeClr val="bg1"/>
              </a:solidFill>
              <a:latin typeface="Titillium"/>
            </a:endParaRP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Personnes en situation de handicap, de grande exclusion,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Personnes âgées, 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Personnes en situation d’isolement familial, géographique, social, 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Jeunes en difficulté.</a:t>
            </a:r>
          </a:p>
        </p:txBody>
      </p:sp>
      <p:sp>
        <p:nvSpPr>
          <p:cNvPr id="374" name="CustomShape 8"/>
          <p:cNvSpPr/>
          <p:nvPr/>
        </p:nvSpPr>
        <p:spPr>
          <a:xfrm>
            <a:off x="1332000" y="1916280"/>
            <a:ext cx="5331350" cy="360000"/>
          </a:xfrm>
          <a:prstGeom prst="rect">
            <a:avLst/>
          </a:prstGeom>
          <a:noFill/>
          <a:ln w="25560">
            <a:noFill/>
          </a:ln>
        </p:spPr>
      </p:sp>
      <p:sp>
        <p:nvSpPr>
          <p:cNvPr id="12" name="TextShape 1"/>
          <p:cNvSpPr txBox="1"/>
          <p:nvPr/>
        </p:nvSpPr>
        <p:spPr>
          <a:xfrm>
            <a:off x="607234" y="905933"/>
            <a:ext cx="8229240" cy="7145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0" tIns="0" rIns="0" bIns="0" anchor="ctr"/>
          <a:lstStyle/>
          <a:p>
            <a:pPr algn="ctr"/>
            <a:r>
              <a:rPr lang="fr-FR" sz="2000" b="1" dirty="0">
                <a:solidFill>
                  <a:srgbClr val="314281"/>
                </a:solidFill>
                <a:latin typeface="Titillium"/>
              </a:rPr>
              <a:t>Le programme national </a:t>
            </a:r>
            <a:r>
              <a:rPr lang="fr-FR" sz="2000" b="1" i="1" dirty="0">
                <a:solidFill>
                  <a:srgbClr val="314281"/>
                </a:solidFill>
                <a:latin typeface="Titillium"/>
              </a:rPr>
              <a:t>Citoyens de la </a:t>
            </a:r>
            <a:r>
              <a:rPr lang="fr-FR" sz="2000" b="1" i="1" dirty="0" smtClean="0">
                <a:solidFill>
                  <a:srgbClr val="314281"/>
                </a:solidFill>
                <a:latin typeface="Titillium"/>
              </a:rPr>
              <a:t>culture </a:t>
            </a:r>
            <a:r>
              <a:rPr lang="fr-FR" b="1" i="1" dirty="0" smtClean="0">
                <a:solidFill>
                  <a:srgbClr val="314281"/>
                </a:solidFill>
                <a:latin typeface="Titillium"/>
              </a:rPr>
              <a:t>: </a:t>
            </a:r>
            <a:r>
              <a:rPr lang="fr-FR" sz="2400" b="1" dirty="0" smtClean="0">
                <a:solidFill>
                  <a:srgbClr val="314281"/>
                </a:solidFill>
                <a:latin typeface="Titillium"/>
              </a:rPr>
              <a:t>Objectifs Généraux </a:t>
            </a:r>
            <a:endParaRPr sz="2400" dirty="0"/>
          </a:p>
        </p:txBody>
      </p:sp>
      <p:sp>
        <p:nvSpPr>
          <p:cNvPr id="20" name="CustomShape 2"/>
          <p:cNvSpPr/>
          <p:nvPr/>
        </p:nvSpPr>
        <p:spPr>
          <a:xfrm>
            <a:off x="849712" y="4105891"/>
            <a:ext cx="8073063" cy="479834"/>
          </a:xfrm>
          <a:prstGeom prst="rect">
            <a:avLst/>
          </a:prstGeom>
          <a:solidFill>
            <a:schemeClr val="accent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5000" rIns="90000" bIns="4500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</a:pPr>
            <a:r>
              <a:rPr lang="fr-FR" sz="2400" b="1" dirty="0" smtClean="0">
                <a:solidFill>
                  <a:schemeClr val="bg1"/>
                </a:solidFill>
                <a:latin typeface="Titillium"/>
              </a:rPr>
              <a:t>Mettre la culture au service des valeurs républicaines</a:t>
            </a:r>
          </a:p>
          <a:p>
            <a:pPr>
              <a:lnSpc>
                <a:spcPct val="100000"/>
              </a:lnSpc>
            </a:pPr>
            <a:endParaRPr lang="fr-FR" sz="2400" b="1" dirty="0" smtClean="0">
              <a:solidFill>
                <a:schemeClr val="bg1"/>
              </a:solidFill>
              <a:latin typeface="Titillium"/>
            </a:endParaRP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Lutte </a:t>
            </a:r>
            <a:r>
              <a:rPr lang="fr-FR" sz="2000" dirty="0">
                <a:solidFill>
                  <a:schemeClr val="tx2"/>
                </a:solidFill>
                <a:latin typeface="Titillium"/>
              </a:rPr>
              <a:t>contre l’intolérance et le racisme, </a:t>
            </a:r>
            <a:endParaRPr lang="fr-FR" sz="2000" dirty="0" smtClean="0">
              <a:solidFill>
                <a:schemeClr val="tx2"/>
              </a:solidFill>
              <a:latin typeface="Titillium"/>
            </a:endParaRP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Liberté </a:t>
            </a:r>
            <a:r>
              <a:rPr lang="fr-FR" sz="2000" dirty="0">
                <a:solidFill>
                  <a:schemeClr val="tx2"/>
                </a:solidFill>
                <a:latin typeface="Titillium"/>
              </a:rPr>
              <a:t>de la presse et de la création, </a:t>
            </a:r>
            <a:endParaRPr lang="fr-FR" sz="2000" dirty="0" smtClean="0">
              <a:solidFill>
                <a:schemeClr val="tx2"/>
              </a:solidFill>
              <a:latin typeface="Titillium"/>
            </a:endParaRP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Indépendance </a:t>
            </a:r>
            <a:r>
              <a:rPr lang="fr-FR" sz="2000" dirty="0">
                <a:solidFill>
                  <a:schemeClr val="tx2"/>
                </a:solidFill>
                <a:latin typeface="Titillium"/>
              </a:rPr>
              <a:t>de l’information en </a:t>
            </a: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démocratie, </a:t>
            </a:r>
            <a:endParaRPr lang="fr-FR" sz="2000" dirty="0" smtClean="0">
              <a:solidFill>
                <a:schemeClr val="tx2"/>
              </a:solidFill>
              <a:latin typeface="Titillium"/>
            </a:endParaRP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Valorisation </a:t>
            </a:r>
            <a:r>
              <a:rPr lang="fr-FR" sz="2000" dirty="0">
                <a:solidFill>
                  <a:schemeClr val="tx2"/>
                </a:solidFill>
                <a:latin typeface="Titillium"/>
              </a:rPr>
              <a:t>du français comme langue commune et langue </a:t>
            </a:r>
            <a:r>
              <a:rPr lang="fr-FR" sz="2000" dirty="0" smtClean="0">
                <a:solidFill>
                  <a:schemeClr val="tx2"/>
                </a:solidFill>
                <a:latin typeface="Titillium"/>
              </a:rPr>
              <a:t>partagée.</a:t>
            </a:r>
            <a:endParaRPr sz="2000" b="1" dirty="0">
              <a:solidFill>
                <a:schemeClr val="bg1"/>
              </a:solidFill>
              <a:latin typeface="Titillium"/>
            </a:endParaRPr>
          </a:p>
        </p:txBody>
      </p:sp>
      <p:pic>
        <p:nvPicPr>
          <p:cNvPr id="8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136" y="1611212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550" y="4093855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540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</p:spPr>
      </p:sp>
      <p:sp>
        <p:nvSpPr>
          <p:cNvPr id="374" name="CustomShape 8"/>
          <p:cNvSpPr/>
          <p:nvPr/>
        </p:nvSpPr>
        <p:spPr>
          <a:xfrm>
            <a:off x="1469003" y="2049936"/>
            <a:ext cx="5331350" cy="3571078"/>
          </a:xfrm>
          <a:prstGeom prst="rect">
            <a:avLst/>
          </a:prstGeom>
          <a:noFill/>
          <a:ln w="25560">
            <a:noFill/>
          </a:ln>
        </p:spPr>
      </p:sp>
      <p:sp>
        <p:nvSpPr>
          <p:cNvPr id="12" name="TextShape 1"/>
          <p:cNvSpPr txBox="1"/>
          <p:nvPr/>
        </p:nvSpPr>
        <p:spPr>
          <a:xfrm>
            <a:off x="645202" y="1055890"/>
            <a:ext cx="8229240" cy="100764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none" lIns="0" tIns="0" rIns="0" bIns="0" anchor="ctr"/>
          <a:lstStyle/>
          <a:p>
            <a:pPr algn="ctr"/>
            <a:r>
              <a:rPr lang="fr-FR" b="1" dirty="0">
                <a:solidFill>
                  <a:srgbClr val="314281"/>
                </a:solidFill>
                <a:latin typeface="Titillium"/>
              </a:rPr>
              <a:t>Le programme national </a:t>
            </a:r>
            <a:r>
              <a:rPr lang="fr-FR" b="1" i="1" dirty="0">
                <a:solidFill>
                  <a:srgbClr val="314281"/>
                </a:solidFill>
                <a:latin typeface="Titillium"/>
              </a:rPr>
              <a:t>Citoyens de la </a:t>
            </a:r>
            <a:r>
              <a:rPr lang="fr-FR" b="1" i="1" dirty="0" smtClean="0">
                <a:solidFill>
                  <a:srgbClr val="314281"/>
                </a:solidFill>
                <a:latin typeface="Titillium"/>
              </a:rPr>
              <a:t>culture :</a:t>
            </a:r>
          </a:p>
          <a:p>
            <a:pPr algn="ctr"/>
            <a:r>
              <a:rPr lang="fr-FR" sz="2400" b="1" dirty="0" smtClean="0">
                <a:solidFill>
                  <a:srgbClr val="314281"/>
                </a:solidFill>
                <a:latin typeface="Titillium"/>
              </a:rPr>
              <a:t>Les 4 thématiques retenues </a:t>
            </a:r>
            <a:endParaRPr sz="2400" dirty="0"/>
          </a:p>
        </p:txBody>
      </p:sp>
      <p:sp>
        <p:nvSpPr>
          <p:cNvPr id="6" name="Rectangle 1037"/>
          <p:cNvSpPr txBox="1">
            <a:spLocks noChangeArrowheads="1"/>
          </p:cNvSpPr>
          <p:nvPr/>
        </p:nvSpPr>
        <p:spPr>
          <a:xfrm>
            <a:off x="2351541" y="2450847"/>
            <a:ext cx="6085058" cy="3373438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Culture et </a:t>
            </a:r>
            <a:r>
              <a:rPr kumimoji="0" lang="fr-FR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loisirs</a:t>
            </a:r>
            <a:endParaRPr kumimoji="0" lang="fr-FR" sz="2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Éducation pour </a:t>
            </a:r>
            <a:r>
              <a:rPr kumimoji="0" lang="fr-FR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48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Mémoire et citoyenneté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defRPr/>
            </a:pPr>
            <a:r>
              <a:rPr lang="fr-FR" sz="2100" b="1" dirty="0">
                <a:latin typeface="Titillium"/>
              </a:rPr>
              <a:t>Solidarité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100" b="1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1292" y="2417022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9" descr="education pour tous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6848" y="3391830"/>
            <a:ext cx="5032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11" descr="memoire et citoyennet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60090" y="4343836"/>
            <a:ext cx="501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e 9"/>
          <p:cNvGrpSpPr/>
          <p:nvPr/>
        </p:nvGrpSpPr>
        <p:grpSpPr>
          <a:xfrm>
            <a:off x="1501826" y="4893111"/>
            <a:ext cx="5643394" cy="802808"/>
            <a:chOff x="1463362" y="4998119"/>
            <a:chExt cx="8019850" cy="790358"/>
          </a:xfrm>
        </p:grpSpPr>
        <p:sp>
          <p:nvSpPr>
            <p:cNvPr id="13" name="Rectangle 12"/>
            <p:cNvSpPr/>
            <p:nvPr/>
          </p:nvSpPr>
          <p:spPr>
            <a:xfrm>
              <a:off x="1843546" y="4998119"/>
              <a:ext cx="7639666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endParaRPr lang="fr-FR" sz="2100" b="1" dirty="0" smtClean="0">
                <a:latin typeface="Titillium"/>
              </a:endParaRPr>
            </a:p>
          </p:txBody>
        </p:sp>
        <p:pic>
          <p:nvPicPr>
            <p:cNvPr id="14" name="Image 8" descr="solidarité.pn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463362" y="5306069"/>
              <a:ext cx="619433" cy="482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24495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</p:spPr>
      </p:sp>
      <p:sp>
        <p:nvSpPr>
          <p:cNvPr id="372" name="CustomShape 6"/>
          <p:cNvSpPr/>
          <p:nvPr/>
        </p:nvSpPr>
        <p:spPr>
          <a:xfrm>
            <a:off x="1614768" y="2000515"/>
            <a:ext cx="6024892" cy="4680495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  <a:softEdge rad="635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  <a:spcAft>
                <a:spcPts val="1300"/>
              </a:spcAft>
            </a:pP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Bibliothèques / Médiathèques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Musées et Monuments 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Lieux ressources de culture et de mémoire 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Architecture, Urbanisme, Cadre de Vie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Culture scientifique et technique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Archéologie</a:t>
            </a:r>
            <a:r>
              <a:rPr lang="fr-FR" sz="2000" b="1" dirty="0" smtClean="0">
                <a:solidFill>
                  <a:schemeClr val="accent6">
                    <a:lumMod val="75000"/>
                  </a:schemeClr>
                </a:solidFill>
                <a:latin typeface="Titillium"/>
              </a:rPr>
              <a:t> </a:t>
            </a: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(chantiers de fouilles)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Archives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Arts vivants </a:t>
            </a: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(réseaux labellisés)</a:t>
            </a:r>
          </a:p>
          <a:p>
            <a:pPr marL="342900" indent="-342900">
              <a:lnSpc>
                <a:spcPct val="100000"/>
              </a:lnSpc>
              <a:spcAft>
                <a:spcPts val="13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Cinéma</a:t>
            </a: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 (s) </a:t>
            </a: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et</a:t>
            </a: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Titillium"/>
              </a:rPr>
              <a:t>audiovisuel</a:t>
            </a:r>
          </a:p>
          <a:p>
            <a:pPr marL="342900" indent="-342900">
              <a:lnSpc>
                <a:spcPct val="100000"/>
              </a:lnSpc>
              <a:spcAft>
                <a:spcPts val="1000"/>
              </a:spcAft>
              <a:buClr>
                <a:schemeClr val="tx1"/>
              </a:buClr>
            </a:pP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  <a:latin typeface="Titillium"/>
              </a:rPr>
              <a:t>Médias</a:t>
            </a:r>
          </a:p>
          <a:p>
            <a:pPr>
              <a:lnSpc>
                <a:spcPct val="100000"/>
              </a:lnSpc>
            </a:pPr>
            <a:r>
              <a:rPr lang="fr-FR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r-FR" dirty="0" smtClean="0"/>
              <a:t> </a:t>
            </a:r>
            <a:endParaRPr dirty="0"/>
          </a:p>
        </p:txBody>
      </p:sp>
      <p:sp>
        <p:nvSpPr>
          <p:cNvPr id="374" name="CustomShape 8"/>
          <p:cNvSpPr/>
          <p:nvPr/>
        </p:nvSpPr>
        <p:spPr>
          <a:xfrm>
            <a:off x="1511100" y="5419440"/>
            <a:ext cx="5331350" cy="360000"/>
          </a:xfrm>
          <a:prstGeom prst="rect">
            <a:avLst/>
          </a:prstGeom>
          <a:noFill/>
          <a:ln w="25560">
            <a:noFill/>
          </a:ln>
        </p:spPr>
      </p:sp>
      <p:sp>
        <p:nvSpPr>
          <p:cNvPr id="12" name="TextShape 1"/>
          <p:cNvSpPr txBox="1"/>
          <p:nvPr/>
        </p:nvSpPr>
        <p:spPr>
          <a:xfrm>
            <a:off x="371813" y="1098945"/>
            <a:ext cx="8229240" cy="776398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fr-FR" b="1" dirty="0">
                <a:solidFill>
                  <a:srgbClr val="314281"/>
                </a:solidFill>
                <a:latin typeface="Titillium"/>
              </a:rPr>
              <a:t>Le programme national </a:t>
            </a:r>
            <a:r>
              <a:rPr lang="fr-FR" b="1" i="1" dirty="0">
                <a:solidFill>
                  <a:srgbClr val="314281"/>
                </a:solidFill>
                <a:latin typeface="Titillium"/>
              </a:rPr>
              <a:t>Citoyens de la </a:t>
            </a:r>
            <a:r>
              <a:rPr lang="fr-FR" b="1" i="1" dirty="0" smtClean="0">
                <a:solidFill>
                  <a:srgbClr val="314281"/>
                </a:solidFill>
                <a:latin typeface="Titillium"/>
              </a:rPr>
              <a:t>culture </a:t>
            </a:r>
            <a:r>
              <a:rPr lang="fr-FR" b="1" i="1" dirty="0" smtClean="0">
                <a:solidFill>
                  <a:srgbClr val="314281"/>
                </a:solidFill>
                <a:latin typeface="Titillium"/>
              </a:rPr>
              <a:t>:</a:t>
            </a:r>
            <a:endParaRPr lang="fr-FR" sz="2400" b="1" i="1" dirty="0" smtClean="0">
              <a:solidFill>
                <a:srgbClr val="314281"/>
              </a:solidFill>
              <a:latin typeface="Titillium"/>
            </a:endParaRPr>
          </a:p>
          <a:p>
            <a:pPr algn="ctr"/>
            <a:r>
              <a:rPr lang="fr-FR" sz="2400" b="1" i="1" dirty="0" smtClean="0">
                <a:solidFill>
                  <a:srgbClr val="314281"/>
                </a:solidFill>
                <a:latin typeface="Titillium"/>
              </a:rPr>
              <a:t>Les </a:t>
            </a:r>
            <a:r>
              <a:rPr lang="fr-FR" sz="2400" b="1" i="1" dirty="0" smtClean="0">
                <a:solidFill>
                  <a:srgbClr val="314281"/>
                </a:solidFill>
                <a:latin typeface="Titillium"/>
              </a:rPr>
              <a:t>domaines et lieux de </a:t>
            </a:r>
            <a:r>
              <a:rPr lang="fr-FR" sz="2400" b="1" i="1" dirty="0" smtClean="0">
                <a:solidFill>
                  <a:srgbClr val="314281"/>
                </a:solidFill>
                <a:latin typeface="Titillium"/>
              </a:rPr>
              <a:t>mission </a:t>
            </a:r>
            <a:endParaRPr sz="2400" i="1" dirty="0"/>
          </a:p>
        </p:txBody>
      </p:sp>
      <p:grpSp>
        <p:nvGrpSpPr>
          <p:cNvPr id="17" name="Groupe 16"/>
          <p:cNvGrpSpPr/>
          <p:nvPr/>
        </p:nvGrpSpPr>
        <p:grpSpPr>
          <a:xfrm>
            <a:off x="1203476" y="2109020"/>
            <a:ext cx="428677" cy="4409775"/>
            <a:chOff x="215390" y="1315250"/>
            <a:chExt cx="502364" cy="5167793"/>
          </a:xfrm>
        </p:grpSpPr>
        <p:pic>
          <p:nvPicPr>
            <p:cNvPr id="6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5390" y="1315250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02" y="1821611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9969" y="2386966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9467" y="2917908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4215" y="3478347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4215" y="4038785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4215" y="4540230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4214" y="5085921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8964" y="5602114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Image 7" descr="culture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3712" y="6162553"/>
              <a:ext cx="404042" cy="320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5886380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5603" y="1262451"/>
            <a:ext cx="8229240" cy="803416"/>
          </a:xfrm>
        </p:spPr>
        <p:txBody>
          <a:bodyPr/>
          <a:lstStyle/>
          <a:p>
            <a:pPr lvl="0" algn="ctr">
              <a:spcAft>
                <a:spcPts val="6000"/>
              </a:spcAft>
            </a:pPr>
            <a:r>
              <a:rPr lang="fr-FR" sz="1800" b="1" dirty="0">
                <a:solidFill>
                  <a:srgbClr val="314281"/>
                </a:solidFill>
                <a:latin typeface="Titillium"/>
              </a:rPr>
              <a:t>Le programme national </a:t>
            </a:r>
            <a:r>
              <a:rPr lang="fr-FR" sz="1800" b="1" i="1" dirty="0">
                <a:solidFill>
                  <a:srgbClr val="314281"/>
                </a:solidFill>
                <a:latin typeface="Titillium"/>
              </a:rPr>
              <a:t>Citoyens de la </a:t>
            </a:r>
            <a:r>
              <a:rPr lang="fr-FR" sz="1800" b="1" i="1" dirty="0" smtClean="0">
                <a:solidFill>
                  <a:srgbClr val="314281"/>
                </a:solidFill>
                <a:latin typeface="Titillium"/>
              </a:rPr>
              <a:t>culture </a:t>
            </a:r>
            <a:r>
              <a:rPr lang="fr-FR" sz="1800" b="1" i="1" dirty="0" smtClean="0">
                <a:solidFill>
                  <a:srgbClr val="314281"/>
                </a:solidFill>
                <a:latin typeface="Titillium"/>
              </a:rPr>
              <a:t>:</a:t>
            </a:r>
            <a:r>
              <a:rPr lang="fr-FR" sz="1800" b="1" i="1" dirty="0" smtClean="0">
                <a:solidFill>
                  <a:srgbClr val="314281"/>
                </a:solidFill>
                <a:latin typeface="Titillium"/>
              </a:rPr>
              <a:t/>
            </a:r>
            <a:br>
              <a:rPr lang="fr-FR" sz="1800" b="1" i="1" dirty="0" smtClean="0">
                <a:solidFill>
                  <a:srgbClr val="314281"/>
                </a:solidFill>
                <a:latin typeface="Titillium"/>
              </a:rPr>
            </a:br>
            <a:r>
              <a:rPr lang="fr-FR" sz="2000" b="1" i="1" dirty="0" smtClean="0">
                <a:solidFill>
                  <a:srgbClr val="314281"/>
                </a:solidFill>
                <a:latin typeface="Titillium"/>
              </a:rPr>
              <a:t> </a:t>
            </a:r>
            <a:r>
              <a:rPr lang="fr-FR" sz="2400" b="1" i="1" dirty="0" smtClean="0">
                <a:solidFill>
                  <a:schemeClr val="tx2"/>
                </a:solidFill>
                <a:latin typeface="Titillium"/>
              </a:rPr>
              <a:t>Contenus de missions</a:t>
            </a:r>
            <a:endParaRPr lang="fr-FR" sz="2000" i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2451" y="1922851"/>
            <a:ext cx="860841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2060"/>
                </a:solidFill>
                <a:latin typeface="Titillium"/>
              </a:rPr>
              <a:t>Appui :</a:t>
            </a:r>
            <a:r>
              <a:rPr lang="fr-FR" sz="2400" dirty="0" smtClean="0">
                <a:solidFill>
                  <a:srgbClr val="002060"/>
                </a:solidFill>
                <a:latin typeface="Titillium"/>
              </a:rPr>
              <a:t> </a:t>
            </a:r>
          </a:p>
          <a:p>
            <a:pPr marL="468000"/>
            <a:r>
              <a:rPr lang="fr-FR" dirty="0" smtClean="0">
                <a:solidFill>
                  <a:srgbClr val="002060"/>
                </a:solidFill>
                <a:latin typeface="Titillium"/>
              </a:rPr>
              <a:t>aux équipes de médiation et de communication dans ou hors les murs,</a:t>
            </a:r>
          </a:p>
          <a:p>
            <a:pPr marL="468000">
              <a:spcAft>
                <a:spcPts val="1800"/>
              </a:spcAft>
            </a:pPr>
            <a:r>
              <a:rPr lang="fr-FR" dirty="0" smtClean="0">
                <a:solidFill>
                  <a:srgbClr val="002060"/>
                </a:solidFill>
                <a:latin typeface="Titillium"/>
              </a:rPr>
              <a:t>aux équipes chargées de projets ou actions d’éducation artistique et culturelle.</a:t>
            </a:r>
          </a:p>
          <a:p>
            <a:pPr>
              <a:spcAft>
                <a:spcPts val="1800"/>
              </a:spcAft>
            </a:pPr>
            <a:r>
              <a:rPr lang="fr-FR" sz="2400" b="1" dirty="0" smtClean="0">
                <a:solidFill>
                  <a:srgbClr val="002060"/>
                </a:solidFill>
                <a:latin typeface="Titillium"/>
              </a:rPr>
              <a:t>Participation :</a:t>
            </a:r>
            <a:r>
              <a:rPr lang="fr-FR" sz="2400" dirty="0" smtClean="0">
                <a:solidFill>
                  <a:srgbClr val="002060"/>
                </a:solidFill>
                <a:latin typeface="Titillium"/>
              </a:rPr>
              <a:t> </a:t>
            </a:r>
          </a:p>
          <a:p>
            <a:pPr marL="468000"/>
            <a:r>
              <a:rPr lang="fr-FR" dirty="0" smtClean="0">
                <a:solidFill>
                  <a:srgbClr val="002060"/>
                </a:solidFill>
                <a:latin typeface="Titillium"/>
              </a:rPr>
              <a:t>à la réalisation et à l’animation de séances en public,</a:t>
            </a:r>
          </a:p>
          <a:p>
            <a:pPr marL="468000">
              <a:spcAft>
                <a:spcPts val="1800"/>
              </a:spcAft>
            </a:pPr>
            <a:r>
              <a:rPr lang="fr-FR" dirty="0" smtClean="0">
                <a:solidFill>
                  <a:srgbClr val="002060"/>
                </a:solidFill>
                <a:latin typeface="Titillium"/>
              </a:rPr>
              <a:t>au développement des actions de sensibilisation à la qualité du cadre de vie.</a:t>
            </a:r>
          </a:p>
          <a:p>
            <a:pPr>
              <a:spcAft>
                <a:spcPts val="1200"/>
              </a:spcAft>
            </a:pPr>
            <a:r>
              <a:rPr lang="fr-FR" sz="2400" b="1" dirty="0" smtClean="0">
                <a:solidFill>
                  <a:srgbClr val="002060"/>
                </a:solidFill>
                <a:latin typeface="Titillium"/>
              </a:rPr>
              <a:t>Soutien :</a:t>
            </a:r>
          </a:p>
          <a:p>
            <a:pPr marL="442913">
              <a:spcAft>
                <a:spcPts val="1800"/>
              </a:spcAft>
            </a:pPr>
            <a:r>
              <a:rPr lang="fr-FR" dirty="0" smtClean="0">
                <a:solidFill>
                  <a:srgbClr val="002060"/>
                </a:solidFill>
                <a:latin typeface="Titillium"/>
              </a:rPr>
              <a:t> à l’appropriation par les publics des services numériques culturels.</a:t>
            </a:r>
          </a:p>
          <a:p>
            <a:pPr>
              <a:spcAft>
                <a:spcPts val="800"/>
              </a:spcAft>
            </a:pPr>
            <a:r>
              <a:rPr lang="fr-FR" sz="2400" b="1" dirty="0" smtClean="0">
                <a:solidFill>
                  <a:srgbClr val="002060"/>
                </a:solidFill>
                <a:latin typeface="Titillium"/>
              </a:rPr>
              <a:t>Portage :</a:t>
            </a:r>
          </a:p>
          <a:p>
            <a:pPr marL="442913"/>
            <a:r>
              <a:rPr lang="fr-FR" dirty="0" smtClean="0">
                <a:solidFill>
                  <a:srgbClr val="002060"/>
                </a:solidFill>
                <a:latin typeface="Titillium"/>
              </a:rPr>
              <a:t> de livres ou de documents aux personnes à mobilité réduite.</a:t>
            </a:r>
            <a:r>
              <a:rPr lang="fr-FR" sz="2400" dirty="0" smtClean="0">
                <a:solidFill>
                  <a:srgbClr val="002060"/>
                </a:solidFill>
                <a:latin typeface="Titillium"/>
              </a:rPr>
              <a:t> </a:t>
            </a:r>
            <a:endParaRPr lang="fr-FR" sz="2400" dirty="0">
              <a:solidFill>
                <a:srgbClr val="002060"/>
              </a:solidFill>
              <a:latin typeface="Titillium"/>
            </a:endParaRPr>
          </a:p>
        </p:txBody>
      </p:sp>
    </p:spTree>
    <p:extLst>
      <p:ext uri="{BB962C8B-B14F-4D97-AF65-F5344CB8AC3E}">
        <p14:creationId xmlns:p14="http://schemas.microsoft.com/office/powerpoint/2010/main" val="4151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sp>
      <p:sp>
        <p:nvSpPr>
          <p:cNvPr id="368" name="CustomShape 2"/>
          <p:cNvSpPr/>
          <p:nvPr/>
        </p:nvSpPr>
        <p:spPr>
          <a:xfrm>
            <a:off x="1725502" y="2483544"/>
            <a:ext cx="678054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>
                <a:solidFill>
                  <a:srgbClr val="314281"/>
                </a:solidFill>
                <a:latin typeface="Titillium"/>
              </a:rPr>
              <a:t>Les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orientations ministérielles</a:t>
            </a:r>
            <a:endParaRPr sz="3600" dirty="0"/>
          </a:p>
        </p:txBody>
      </p:sp>
      <p:sp>
        <p:nvSpPr>
          <p:cNvPr id="369" name="CustomShape 3"/>
          <p:cNvSpPr/>
          <p:nvPr/>
        </p:nvSpPr>
        <p:spPr>
          <a:xfrm rot="2593800">
            <a:off x="-5121000" y="555480"/>
            <a:ext cx="6784560" cy="6884640"/>
          </a:xfrm>
          <a:prstGeom prst="arc">
            <a:avLst>
              <a:gd name="adj1" fmla="val 16200000"/>
              <a:gd name="adj2" fmla="val 0"/>
            </a:avLst>
          </a:prstGeom>
          <a:noFill/>
          <a:ln w="28440">
            <a:solidFill>
              <a:srgbClr val="314281"/>
            </a:solidFill>
            <a:round/>
          </a:ln>
        </p:spPr>
      </p:sp>
      <p:sp>
        <p:nvSpPr>
          <p:cNvPr id="371" name="CustomShape 5"/>
          <p:cNvSpPr/>
          <p:nvPr/>
        </p:nvSpPr>
        <p:spPr>
          <a:xfrm>
            <a:off x="1327796" y="2652564"/>
            <a:ext cx="217080" cy="21708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373" name="CustomShape 7"/>
          <p:cNvSpPr/>
          <p:nvPr/>
        </p:nvSpPr>
        <p:spPr>
          <a:xfrm>
            <a:off x="1219976" y="5302824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1" name="CustomShape 2"/>
          <p:cNvSpPr/>
          <p:nvPr/>
        </p:nvSpPr>
        <p:spPr>
          <a:xfrm>
            <a:off x="1132935" y="1460211"/>
            <a:ext cx="7587731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Qu’est-ce que le Service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Civique</a:t>
            </a:r>
            <a:r>
              <a:rPr lang="fr-FR" b="1" dirty="0" smtClean="0">
                <a:solidFill>
                  <a:srgbClr val="314281"/>
                </a:solidFill>
                <a:latin typeface="Titillium"/>
              </a:rPr>
              <a:t>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?</a:t>
            </a:r>
            <a:endParaRPr sz="3600" dirty="0"/>
          </a:p>
        </p:txBody>
      </p:sp>
      <p:sp>
        <p:nvSpPr>
          <p:cNvPr id="13" name="CustomShape 2"/>
          <p:cNvSpPr/>
          <p:nvPr/>
        </p:nvSpPr>
        <p:spPr>
          <a:xfrm>
            <a:off x="2014736" y="3758317"/>
            <a:ext cx="5976527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La situation en Normandie</a:t>
            </a:r>
            <a:r>
              <a:rPr lang="fr-FR" sz="2800" b="1" dirty="0" smtClean="0">
                <a:solidFill>
                  <a:srgbClr val="314281"/>
                </a:solidFill>
                <a:latin typeface="Titillium"/>
              </a:rPr>
              <a:t> </a:t>
            </a:r>
            <a:endParaRPr lang="fr-FR" sz="3600" dirty="0"/>
          </a:p>
        </p:txBody>
      </p:sp>
      <p:sp>
        <p:nvSpPr>
          <p:cNvPr id="15" name="CustomShape 2"/>
          <p:cNvSpPr/>
          <p:nvPr/>
        </p:nvSpPr>
        <p:spPr>
          <a:xfrm>
            <a:off x="1725502" y="5142424"/>
            <a:ext cx="3892635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Les perspectives </a:t>
            </a:r>
            <a:endParaRPr lang="fr-FR" sz="3600" dirty="0"/>
          </a:p>
        </p:txBody>
      </p:sp>
      <p:sp>
        <p:nvSpPr>
          <p:cNvPr id="12" name="CustomShape 4"/>
          <p:cNvSpPr/>
          <p:nvPr/>
        </p:nvSpPr>
        <p:spPr>
          <a:xfrm>
            <a:off x="738120" y="1594305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4" name="CustomShape 4"/>
          <p:cNvSpPr/>
          <p:nvPr/>
        </p:nvSpPr>
        <p:spPr>
          <a:xfrm>
            <a:off x="1541147" y="3806071"/>
            <a:ext cx="368710" cy="383457"/>
          </a:xfrm>
          <a:prstGeom prst="ellipse">
            <a:avLst/>
          </a:prstGeom>
          <a:solidFill>
            <a:srgbClr val="FF0000"/>
          </a:solidFill>
          <a:ln w="25560">
            <a:solidFill>
              <a:srgbClr val="3A5F8B"/>
            </a:solidFill>
            <a:round/>
          </a:ln>
        </p:spPr>
      </p:sp>
    </p:spTree>
    <p:extLst>
      <p:ext uri="{BB962C8B-B14F-4D97-AF65-F5344CB8AC3E}">
        <p14:creationId xmlns:p14="http://schemas.microsoft.com/office/powerpoint/2010/main" val="32505833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075" y="1303866"/>
            <a:ext cx="5949992" cy="401434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79596" y="1814334"/>
            <a:ext cx="2547532" cy="1698410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/>
          </p:nvPr>
        </p:nvSpPr>
        <p:spPr>
          <a:xfrm>
            <a:off x="817726" y="5134197"/>
            <a:ext cx="7554953" cy="1407803"/>
          </a:xfrm>
          <a:ln w="38100">
            <a:solidFill>
              <a:schemeClr val="accent1"/>
            </a:solidFill>
            <a:prstDash val="solid"/>
          </a:ln>
          <a:effectLst>
            <a:outerShdw blurRad="40005" dist="20320" dir="5400000" algn="tl" rotWithShape="0">
              <a:prstClr val="black">
                <a:alpha val="38000"/>
              </a:prstClr>
            </a:outerShdw>
          </a:effectLst>
        </p:spPr>
        <p:txBody>
          <a:bodyPr tIns="72000" bIns="7200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Dans la région, la </a:t>
            </a:r>
            <a:r>
              <a:rPr lang="fr-FR" sz="1600" b="1" dirty="0" smtClean="0">
                <a:solidFill>
                  <a:schemeClr val="tx2"/>
                </a:solidFill>
                <a:latin typeface="Titillium"/>
              </a:rPr>
              <a:t>thématique Culture et loisirs </a:t>
            </a: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se place 4</a:t>
            </a:r>
            <a:r>
              <a:rPr lang="fr-FR" sz="1600" baseline="30000" dirty="0" smtClean="0">
                <a:solidFill>
                  <a:schemeClr val="tx2"/>
                </a:solidFill>
                <a:latin typeface="Titillium"/>
              </a:rPr>
              <a:t>è </a:t>
            </a: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dans l’Orne et l’Eure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     et 3</a:t>
            </a:r>
            <a:r>
              <a:rPr lang="fr-FR" sz="1600" baseline="30000" dirty="0" smtClean="0">
                <a:solidFill>
                  <a:schemeClr val="tx2"/>
                </a:solidFill>
                <a:latin typeface="Titillium"/>
              </a:rPr>
              <a:t>è</a:t>
            </a: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 dans les autres départements. </a:t>
            </a:r>
          </a:p>
          <a:p>
            <a:pPr>
              <a:lnSpc>
                <a:spcPct val="50000"/>
              </a:lnSpc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Au niveau national, cette thématique se situe au 3</a:t>
            </a:r>
            <a:r>
              <a:rPr lang="fr-FR" sz="1600" baseline="30000" dirty="0" smtClean="0">
                <a:solidFill>
                  <a:schemeClr val="tx2"/>
                </a:solidFill>
                <a:latin typeface="Titillium"/>
              </a:rPr>
              <a:t>è</a:t>
            </a: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 rang (18%),</a:t>
            </a:r>
          </a:p>
          <a:p>
            <a:pPr>
              <a:lnSpc>
                <a:spcPct val="50000"/>
              </a:lnSpc>
            </a:pP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 </a:t>
            </a:r>
          </a:p>
          <a:p>
            <a:pPr marL="0" indent="0">
              <a:lnSpc>
                <a:spcPct val="50000"/>
              </a:lnSpc>
              <a:buNone/>
            </a:pPr>
            <a:r>
              <a:rPr lang="fr-FR" sz="1600" dirty="0" smtClean="0">
                <a:solidFill>
                  <a:schemeClr val="tx2"/>
                </a:solidFill>
                <a:latin typeface="Titillium"/>
              </a:rPr>
              <a:t>    les deux premières étant Solidarité (26,5%) et Éducation pour tous (24%).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91000" y="913648"/>
            <a:ext cx="6731982" cy="899098"/>
          </a:xfrm>
        </p:spPr>
        <p:txBody>
          <a:bodyPr/>
          <a:lstStyle/>
          <a:p>
            <a:r>
              <a:rPr lang="fr-FR" sz="2800" b="1" dirty="0" smtClean="0">
                <a:solidFill>
                  <a:schemeClr val="tx2"/>
                </a:solidFill>
                <a:latin typeface="Titillium"/>
              </a:rPr>
              <a:t>Répartition des missions par thématiques </a:t>
            </a:r>
            <a:endParaRPr lang="fr-FR" sz="2800" b="1" dirty="0">
              <a:solidFill>
                <a:schemeClr val="tx2"/>
              </a:solidFill>
              <a:latin typeface="Titillium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9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0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637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26764" y="1442429"/>
            <a:ext cx="8229240" cy="696087"/>
          </a:xfrm>
        </p:spPr>
        <p:txBody>
          <a:bodyPr/>
          <a:lstStyle/>
          <a:p>
            <a:pPr algn="ctr"/>
            <a:r>
              <a:rPr lang="fr-FR" sz="3000" b="1" dirty="0">
                <a:solidFill>
                  <a:srgbClr val="002060"/>
                </a:solidFill>
                <a:latin typeface="Titillium"/>
              </a:rPr>
              <a:t>Les missions « Culture » et « </a:t>
            </a:r>
            <a:r>
              <a:rPr lang="fr-FR" sz="3000" b="1" dirty="0" smtClean="0">
                <a:solidFill>
                  <a:srgbClr val="002060"/>
                </a:solidFill>
                <a:latin typeface="Titillium"/>
              </a:rPr>
              <a:t>Communication »  </a:t>
            </a:r>
            <a:r>
              <a:rPr lang="fr-FR" dirty="0">
                <a:latin typeface="Titillium"/>
              </a:rPr>
              <a:t/>
            </a:r>
            <a:br>
              <a:rPr lang="fr-FR" dirty="0">
                <a:latin typeface="Titillium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body"/>
          </p:nvPr>
        </p:nvSpPr>
        <p:spPr>
          <a:xfrm>
            <a:off x="0" y="1659467"/>
            <a:ext cx="9143999" cy="4741333"/>
          </a:xfrm>
          <a:ln w="57150">
            <a:noFill/>
          </a:ln>
          <a:effectLst>
            <a:outerShdw blurRad="40005" dist="20320" dir="5400000" algn="tr" rotWithShape="0">
              <a:prstClr val="black">
                <a:alpha val="38000"/>
              </a:prstClr>
            </a:outerShdw>
          </a:effectLst>
        </p:spPr>
        <p:txBody>
          <a:bodyPr/>
          <a:lstStyle/>
          <a:p>
            <a:pPr marL="522900" indent="-342900">
              <a:spcBef>
                <a:spcPts val="1800"/>
              </a:spcBef>
              <a:spcAft>
                <a:spcPts val="3000"/>
              </a:spcAft>
              <a:buSzPct val="115000"/>
            </a:pPr>
            <a:endParaRPr lang="fr-FR" sz="1800" b="1" dirty="0" smtClean="0">
              <a:latin typeface="Titillium"/>
            </a:endParaRPr>
          </a:p>
          <a:p>
            <a:pPr marL="522900" indent="-342900">
              <a:spcBef>
                <a:spcPts val="1800"/>
              </a:spcBef>
              <a:spcAft>
                <a:spcPts val="3000"/>
              </a:spcAft>
              <a:buSzPct val="115000"/>
            </a:pP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		Thématique </a:t>
            </a: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Culture et Loisirs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pour + de </a:t>
            </a:r>
            <a:r>
              <a:rPr lang="fr-FR" sz="2100" dirty="0">
                <a:solidFill>
                  <a:srgbClr val="002060"/>
                </a:solidFill>
                <a:latin typeface="Titillium"/>
              </a:rPr>
              <a:t>95% des missions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(628).</a:t>
            </a:r>
          </a:p>
          <a:p>
            <a:pPr marL="180000">
              <a:spcAft>
                <a:spcPts val="3000"/>
              </a:spcAft>
              <a:buSzPct val="115000"/>
            </a:pP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	Accueil relevant majoritairement d’</a:t>
            </a: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associations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(134).</a:t>
            </a:r>
          </a:p>
          <a:p>
            <a:pPr marL="180000">
              <a:spcAft>
                <a:spcPts val="3000"/>
              </a:spcAft>
              <a:buSzPct val="115000"/>
            </a:pP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	Concentration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des missions dans </a:t>
            </a: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6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associations (35%).</a:t>
            </a:r>
          </a:p>
          <a:p>
            <a:pPr marL="522900" indent="-342900">
              <a:buSzPct val="115000"/>
            </a:pP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		</a:t>
            </a:r>
            <a:r>
              <a:rPr lang="fr-FR" sz="2100" b="1" dirty="0" smtClean="0">
                <a:solidFill>
                  <a:srgbClr val="002060"/>
                </a:solidFill>
                <a:latin typeface="Titillium"/>
              </a:rPr>
              <a:t>Sous-représentation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:</a:t>
            </a:r>
          </a:p>
          <a:p>
            <a:pPr defTabSz="236538">
              <a:buSzPct val="115000"/>
            </a:pP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				      - structures labellisées du spectacle vivant,</a:t>
            </a:r>
          </a:p>
          <a:p>
            <a:pPr marL="2735263" indent="-2012950"/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        - cinémas Art et Essai, </a:t>
            </a:r>
          </a:p>
          <a:p>
            <a:pPr marL="2735263" indent="-2012950"/>
            <a:r>
              <a:rPr lang="fr-FR" sz="2100" dirty="0">
                <a:solidFill>
                  <a:srgbClr val="002060"/>
                </a:solidFill>
                <a:latin typeface="Titillium"/>
              </a:rPr>
              <a:t>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       - services d’archives, </a:t>
            </a:r>
          </a:p>
          <a:p>
            <a:pPr marL="2735263" indent="-2012950"/>
            <a:r>
              <a:rPr lang="fr-FR" sz="2100" dirty="0">
                <a:solidFill>
                  <a:srgbClr val="002060"/>
                </a:solidFill>
                <a:latin typeface="Titillium"/>
              </a:rPr>
              <a:t> </a:t>
            </a: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       - musées, </a:t>
            </a:r>
          </a:p>
          <a:p>
            <a:pPr marL="2735263" indent="-2012950"/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        - bibliothèques-médiathèques, </a:t>
            </a:r>
          </a:p>
          <a:p>
            <a:pPr marL="2735263" indent="-2012950">
              <a:spcAft>
                <a:spcPts val="1200"/>
              </a:spcAft>
            </a:pPr>
            <a:r>
              <a:rPr lang="fr-FR" sz="2100" dirty="0" smtClean="0">
                <a:solidFill>
                  <a:srgbClr val="002060"/>
                </a:solidFill>
                <a:latin typeface="Titillium"/>
              </a:rPr>
              <a:t>         - villes et pays d’art et d’histoire.</a:t>
            </a:r>
          </a:p>
          <a:p>
            <a:pPr marL="108000" indent="0">
              <a:spcAft>
                <a:spcPts val="1200"/>
              </a:spcAft>
              <a:buNone/>
            </a:pPr>
            <a:endParaRPr lang="fr-FR" sz="1050" dirty="0"/>
          </a:p>
        </p:txBody>
      </p:sp>
      <p:pic>
        <p:nvPicPr>
          <p:cNvPr id="4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212" y="2142153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293" y="2869741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292" y="3518671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cul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957" y="4202013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658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258920" y="1959120"/>
            <a:ext cx="4825800" cy="510840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sp>
      <p:sp>
        <p:nvSpPr>
          <p:cNvPr id="368" name="CustomShape 2"/>
          <p:cNvSpPr/>
          <p:nvPr/>
        </p:nvSpPr>
        <p:spPr>
          <a:xfrm>
            <a:off x="1759796" y="2558584"/>
            <a:ext cx="678054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>
                <a:solidFill>
                  <a:srgbClr val="314281"/>
                </a:solidFill>
                <a:latin typeface="Titillium"/>
              </a:rPr>
              <a:t>Les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orientations ministérielles</a:t>
            </a:r>
            <a:endParaRPr sz="3600" dirty="0"/>
          </a:p>
        </p:txBody>
      </p:sp>
      <p:sp>
        <p:nvSpPr>
          <p:cNvPr id="369" name="CustomShape 3"/>
          <p:cNvSpPr/>
          <p:nvPr/>
        </p:nvSpPr>
        <p:spPr>
          <a:xfrm rot="2593800">
            <a:off x="-5121000" y="555480"/>
            <a:ext cx="6784560" cy="6884640"/>
          </a:xfrm>
          <a:prstGeom prst="arc">
            <a:avLst>
              <a:gd name="adj1" fmla="val 16200000"/>
              <a:gd name="adj2" fmla="val 0"/>
            </a:avLst>
          </a:prstGeom>
          <a:noFill/>
          <a:ln w="28440">
            <a:solidFill>
              <a:srgbClr val="314281"/>
            </a:solidFill>
            <a:round/>
          </a:ln>
        </p:spPr>
      </p:sp>
      <p:sp>
        <p:nvSpPr>
          <p:cNvPr id="370" name="CustomShape 4"/>
          <p:cNvSpPr/>
          <p:nvPr/>
        </p:nvSpPr>
        <p:spPr>
          <a:xfrm>
            <a:off x="1258920" y="5177399"/>
            <a:ext cx="368710" cy="383457"/>
          </a:xfrm>
          <a:prstGeom prst="ellipse">
            <a:avLst/>
          </a:prstGeom>
          <a:solidFill>
            <a:srgbClr val="FF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371" name="CustomShape 5"/>
          <p:cNvSpPr/>
          <p:nvPr/>
        </p:nvSpPr>
        <p:spPr>
          <a:xfrm>
            <a:off x="1327076" y="2721309"/>
            <a:ext cx="217080" cy="21708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373" name="CustomShape 7"/>
          <p:cNvSpPr/>
          <p:nvPr/>
        </p:nvSpPr>
        <p:spPr>
          <a:xfrm>
            <a:off x="1551352" y="3971005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1" name="CustomShape 2"/>
          <p:cNvSpPr/>
          <p:nvPr/>
        </p:nvSpPr>
        <p:spPr>
          <a:xfrm>
            <a:off x="1258920" y="1517591"/>
            <a:ext cx="7685703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Qu’est-ce que le Service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Civique ?</a:t>
            </a:r>
            <a:endParaRPr sz="3600" dirty="0"/>
          </a:p>
        </p:txBody>
      </p:sp>
      <p:sp>
        <p:nvSpPr>
          <p:cNvPr id="13" name="CustomShape 2"/>
          <p:cNvSpPr/>
          <p:nvPr/>
        </p:nvSpPr>
        <p:spPr>
          <a:xfrm>
            <a:off x="1948273" y="3749804"/>
            <a:ext cx="6103527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La situation en Normandie</a:t>
            </a:r>
            <a:r>
              <a:rPr lang="fr-FR" sz="2800" b="1" dirty="0" smtClean="0">
                <a:solidFill>
                  <a:srgbClr val="314281"/>
                </a:solidFill>
                <a:latin typeface="Titillium"/>
              </a:rPr>
              <a:t> </a:t>
            </a:r>
            <a:endParaRPr lang="fr-FR" sz="3600" dirty="0"/>
          </a:p>
        </p:txBody>
      </p:sp>
      <p:sp>
        <p:nvSpPr>
          <p:cNvPr id="15" name="CustomShape 2"/>
          <p:cNvSpPr/>
          <p:nvPr/>
        </p:nvSpPr>
        <p:spPr>
          <a:xfrm>
            <a:off x="1822795" y="5043947"/>
            <a:ext cx="396036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Les perspectives </a:t>
            </a:r>
            <a:endParaRPr lang="fr-FR" sz="3600" dirty="0"/>
          </a:p>
        </p:txBody>
      </p:sp>
      <p:sp>
        <p:nvSpPr>
          <p:cNvPr id="12" name="CustomShape 4"/>
          <p:cNvSpPr/>
          <p:nvPr/>
        </p:nvSpPr>
        <p:spPr>
          <a:xfrm>
            <a:off x="856653" y="1743480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</p:spTree>
    <p:extLst>
      <p:ext uri="{BB962C8B-B14F-4D97-AF65-F5344CB8AC3E}">
        <p14:creationId xmlns:p14="http://schemas.microsoft.com/office/powerpoint/2010/main" val="32505833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7137" y="1251079"/>
            <a:ext cx="8229240" cy="1008000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002060"/>
                </a:solidFill>
              </a:rPr>
              <a:t>Les perspectives </a:t>
            </a:r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3537" y="2531717"/>
            <a:ext cx="8332840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0"/>
              </a:spcAft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rgbClr val="002060"/>
                </a:solidFill>
              </a:rPr>
              <a:t>  </a:t>
            </a:r>
            <a:r>
              <a:rPr lang="fr-FR" b="1" u="sng" dirty="0" smtClean="0">
                <a:solidFill>
                  <a:srgbClr val="002060"/>
                </a:solidFill>
              </a:rPr>
              <a:t>Vous </a:t>
            </a:r>
            <a:r>
              <a:rPr lang="fr-FR" b="1" u="sng" dirty="0" smtClean="0">
                <a:solidFill>
                  <a:srgbClr val="002060"/>
                </a:solidFill>
              </a:rPr>
              <a:t>accompagner dans votre démarche d’accueil</a:t>
            </a:r>
            <a:r>
              <a:rPr lang="fr-FR" b="1" dirty="0" smtClean="0">
                <a:solidFill>
                  <a:srgbClr val="002060"/>
                </a:solidFill>
              </a:rPr>
              <a:t> :</a:t>
            </a:r>
          </a:p>
          <a:p>
            <a:pPr algn="just"/>
            <a:r>
              <a:rPr lang="fr-FR" dirty="0" smtClean="0">
                <a:solidFill>
                  <a:srgbClr val="002060"/>
                </a:solidFill>
              </a:rPr>
              <a:t>	- Vous aider dans la procédure d’agrément : fiche de </a:t>
            </a:r>
            <a:r>
              <a:rPr lang="fr-FR" dirty="0" smtClean="0">
                <a:solidFill>
                  <a:srgbClr val="002060"/>
                </a:solidFill>
              </a:rPr>
              <a:t>présentation</a:t>
            </a:r>
          </a:p>
          <a:p>
            <a:pPr algn="just">
              <a:spcAft>
                <a:spcPts val="3000"/>
              </a:spcAft>
            </a:pPr>
            <a:r>
              <a:rPr lang="fr-FR" dirty="0">
                <a:solidFill>
                  <a:srgbClr val="00206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                </a:t>
            </a:r>
            <a:r>
              <a:rPr lang="fr-FR" dirty="0" smtClean="0">
                <a:solidFill>
                  <a:srgbClr val="002060"/>
                </a:solidFill>
              </a:rPr>
              <a:t>générale</a:t>
            </a:r>
            <a:r>
              <a:rPr lang="fr-FR" dirty="0" smtClean="0">
                <a:solidFill>
                  <a:srgbClr val="002060"/>
                </a:solidFill>
              </a:rPr>
              <a:t>, fiche mission …</a:t>
            </a:r>
          </a:p>
          <a:p>
            <a:pPr algn="just">
              <a:spcAft>
                <a:spcPts val="3000"/>
              </a:spcAft>
            </a:pPr>
            <a:r>
              <a:rPr lang="fr-FR" dirty="0" smtClean="0">
                <a:solidFill>
                  <a:srgbClr val="002060"/>
                </a:solidFill>
              </a:rPr>
              <a:t>	- Vous transmettre le guide d’accueil par </a:t>
            </a:r>
            <a:r>
              <a:rPr lang="fr-FR" dirty="0" smtClean="0">
                <a:solidFill>
                  <a:srgbClr val="002060"/>
                </a:solidFill>
              </a:rPr>
              <a:t>courrier </a:t>
            </a:r>
            <a:r>
              <a:rPr lang="fr-FR" dirty="0">
                <a:solidFill>
                  <a:srgbClr val="002060"/>
                </a:solidFill>
              </a:rPr>
              <a:t>électronique</a:t>
            </a:r>
            <a:r>
              <a:rPr lang="fr-FR" dirty="0" smtClean="0">
                <a:solidFill>
                  <a:srgbClr val="002060"/>
                </a:solidFill>
              </a:rPr>
              <a:t>	</a:t>
            </a:r>
          </a:p>
          <a:p>
            <a:pPr algn="just"/>
            <a:r>
              <a:rPr lang="fr-FR" dirty="0">
                <a:solidFill>
                  <a:srgbClr val="00206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             </a:t>
            </a:r>
            <a:r>
              <a:rPr lang="fr-FR" dirty="0" smtClean="0">
                <a:solidFill>
                  <a:srgbClr val="002060"/>
                </a:solidFill>
              </a:rPr>
              <a:t>- Vous renseigner sur  les coordonnées de l’équipe régionale</a:t>
            </a:r>
          </a:p>
          <a:p>
            <a:pPr algn="just">
              <a:spcAft>
                <a:spcPts val="3000"/>
              </a:spcAft>
            </a:pPr>
            <a:r>
              <a:rPr lang="fr-FR" dirty="0" smtClean="0">
                <a:solidFill>
                  <a:srgbClr val="002060"/>
                </a:solidFill>
              </a:rPr>
              <a:t>                de </a:t>
            </a:r>
            <a:r>
              <a:rPr lang="fr-FR" dirty="0" smtClean="0">
                <a:solidFill>
                  <a:srgbClr val="002060"/>
                </a:solidFill>
              </a:rPr>
              <a:t>développement du service </a:t>
            </a:r>
            <a:r>
              <a:rPr lang="fr-FR" dirty="0" smtClean="0">
                <a:solidFill>
                  <a:srgbClr val="002060"/>
                </a:solidFill>
              </a:rPr>
              <a:t>civique</a:t>
            </a:r>
            <a:endParaRPr lang="fr-F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57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CustomShape 2"/>
          <p:cNvSpPr/>
          <p:nvPr/>
        </p:nvSpPr>
        <p:spPr>
          <a:xfrm>
            <a:off x="1675974" y="2374211"/>
            <a:ext cx="6780548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>
                <a:solidFill>
                  <a:srgbClr val="314281"/>
                </a:solidFill>
                <a:latin typeface="Titillium"/>
              </a:rPr>
              <a:t>Les </a:t>
            </a: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orientations ministérielles</a:t>
            </a:r>
            <a:endParaRPr sz="3600" dirty="0"/>
          </a:p>
        </p:txBody>
      </p:sp>
      <p:sp>
        <p:nvSpPr>
          <p:cNvPr id="369" name="CustomShape 3"/>
          <p:cNvSpPr/>
          <p:nvPr/>
        </p:nvSpPr>
        <p:spPr>
          <a:xfrm rot="2593800">
            <a:off x="-5121000" y="555480"/>
            <a:ext cx="6784560" cy="6884640"/>
          </a:xfrm>
          <a:prstGeom prst="arc">
            <a:avLst>
              <a:gd name="adj1" fmla="val 16200000"/>
              <a:gd name="adj2" fmla="val 0"/>
            </a:avLst>
          </a:prstGeom>
          <a:noFill/>
          <a:ln w="28440">
            <a:solidFill>
              <a:srgbClr val="314281"/>
            </a:solidFill>
            <a:round/>
          </a:ln>
        </p:spPr>
      </p:sp>
      <p:sp>
        <p:nvSpPr>
          <p:cNvPr id="370" name="CustomShape 4"/>
          <p:cNvSpPr/>
          <p:nvPr/>
        </p:nvSpPr>
        <p:spPr>
          <a:xfrm>
            <a:off x="1308391" y="2577530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371" name="CustomShape 5"/>
          <p:cNvSpPr/>
          <p:nvPr/>
        </p:nvSpPr>
        <p:spPr>
          <a:xfrm>
            <a:off x="1548302" y="3600662"/>
            <a:ext cx="217080" cy="21708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373" name="CustomShape 7"/>
          <p:cNvSpPr/>
          <p:nvPr/>
        </p:nvSpPr>
        <p:spPr>
          <a:xfrm>
            <a:off x="1403280" y="4869000"/>
            <a:ext cx="215640" cy="21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1" name="CustomShape 2"/>
          <p:cNvSpPr/>
          <p:nvPr/>
        </p:nvSpPr>
        <p:spPr>
          <a:xfrm>
            <a:off x="1223691" y="1361488"/>
            <a:ext cx="7846569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Qu’est-ce que le Service Civique ?</a:t>
            </a:r>
            <a:endParaRPr sz="3600" dirty="0"/>
          </a:p>
        </p:txBody>
      </p:sp>
      <p:sp>
        <p:nvSpPr>
          <p:cNvPr id="13" name="CustomShape 2"/>
          <p:cNvSpPr/>
          <p:nvPr/>
        </p:nvSpPr>
        <p:spPr>
          <a:xfrm>
            <a:off x="1990606" y="3485256"/>
            <a:ext cx="6076762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La situation en Normandie</a:t>
            </a:r>
            <a:r>
              <a:rPr lang="fr-FR" sz="2800" b="1" dirty="0" smtClean="0">
                <a:solidFill>
                  <a:srgbClr val="314281"/>
                </a:solidFill>
                <a:latin typeface="Titillium"/>
              </a:rPr>
              <a:t> </a:t>
            </a:r>
            <a:endParaRPr lang="fr-FR" sz="3600" dirty="0"/>
          </a:p>
        </p:txBody>
      </p:sp>
      <p:sp>
        <p:nvSpPr>
          <p:cNvPr id="15" name="CustomShape 2"/>
          <p:cNvSpPr/>
          <p:nvPr/>
        </p:nvSpPr>
        <p:spPr>
          <a:xfrm>
            <a:off x="1907032" y="4714290"/>
            <a:ext cx="3918581" cy="55512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" dist="12700" dir="2700000" sy="-23000" kx="-800400" algn="bl" rotWithShape="0">
              <a:schemeClr val="tx2">
                <a:lumMod val="40000"/>
                <a:lumOff val="60000"/>
                <a:alpha val="20000"/>
              </a:schemeClr>
            </a:outerShdw>
            <a:softEdge rad="6350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b="1" dirty="0" smtClean="0">
                <a:solidFill>
                  <a:srgbClr val="314281"/>
                </a:solidFill>
                <a:latin typeface="Titillium"/>
              </a:rPr>
              <a:t>Les perspectives </a:t>
            </a:r>
            <a:endParaRPr lang="fr-FR" sz="3600" dirty="0"/>
          </a:p>
        </p:txBody>
      </p:sp>
      <p:sp>
        <p:nvSpPr>
          <p:cNvPr id="17" name="CustomShape 4"/>
          <p:cNvSpPr/>
          <p:nvPr/>
        </p:nvSpPr>
        <p:spPr>
          <a:xfrm>
            <a:off x="707923" y="1533831"/>
            <a:ext cx="368710" cy="383457"/>
          </a:xfrm>
          <a:prstGeom prst="ellipse">
            <a:avLst/>
          </a:prstGeom>
          <a:solidFill>
            <a:srgbClr val="FF0000"/>
          </a:solidFill>
          <a:ln w="25560">
            <a:solidFill>
              <a:srgbClr val="3A5F8B"/>
            </a:solidFill>
            <a:round/>
          </a:ln>
        </p:spPr>
      </p:sp>
    </p:spTree>
    <p:extLst>
      <p:ext uri="{BB962C8B-B14F-4D97-AF65-F5344CB8AC3E}">
        <p14:creationId xmlns:p14="http://schemas.microsoft.com/office/powerpoint/2010/main" val="325058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re 4"/>
          <p:cNvSpPr>
            <a:spLocks noGrp="1"/>
          </p:cNvSpPr>
          <p:nvPr>
            <p:ph type="title"/>
          </p:nvPr>
        </p:nvSpPr>
        <p:spPr>
          <a:xfrm>
            <a:off x="457200" y="1704975"/>
            <a:ext cx="3008313" cy="1162050"/>
          </a:xfrm>
        </p:spPr>
        <p:txBody>
          <a:bodyPr/>
          <a:lstStyle/>
          <a:p>
            <a:pPr eaLnBrk="1" hangingPunct="1"/>
            <a:r>
              <a:rPr lang="fr-FR" sz="2400" dirty="0" smtClean="0">
                <a:latin typeface="Titillium"/>
              </a:rPr>
              <a:t>En bref…</a:t>
            </a:r>
            <a:br>
              <a:rPr lang="fr-FR" sz="2400" dirty="0" smtClean="0">
                <a:latin typeface="Titillium"/>
              </a:rPr>
            </a:br>
            <a:r>
              <a:rPr lang="fr-FR" sz="2400" dirty="0" smtClean="0">
                <a:latin typeface="Titillium"/>
              </a:rPr>
              <a:t>L’engagement de Service Civique</a:t>
            </a:r>
          </a:p>
        </p:txBody>
      </p:sp>
      <p:sp>
        <p:nvSpPr>
          <p:cNvPr id="34818" name="Espace réservé du contenu 5"/>
          <p:cNvSpPr>
            <a:spLocks noGrp="1"/>
          </p:cNvSpPr>
          <p:nvPr>
            <p:ph idx="1"/>
          </p:nvPr>
        </p:nvSpPr>
        <p:spPr>
          <a:xfrm>
            <a:off x="3348038" y="1884363"/>
            <a:ext cx="5545137" cy="4424362"/>
          </a:xfrm>
        </p:spPr>
        <p:txBody>
          <a:bodyPr/>
          <a:lstStyle/>
          <a:p>
            <a:pPr eaLnBrk="1" hangingPunct="1"/>
            <a:r>
              <a:rPr lang="fr-FR" sz="1400" b="0" dirty="0" smtClean="0">
                <a:latin typeface="Titillium"/>
              </a:rPr>
              <a:t>Un engagement </a:t>
            </a:r>
            <a:r>
              <a:rPr lang="fr-FR" sz="1400" dirty="0" smtClean="0">
                <a:latin typeface="Titillium"/>
              </a:rPr>
              <a:t>volontaire</a:t>
            </a:r>
            <a:r>
              <a:rPr lang="fr-FR" sz="1400" b="0" dirty="0" smtClean="0">
                <a:latin typeface="Titillium"/>
              </a:rPr>
              <a:t> d’une durée de </a:t>
            </a:r>
            <a:r>
              <a:rPr lang="fr-FR" sz="1400" dirty="0" smtClean="0">
                <a:latin typeface="Titillium"/>
              </a:rPr>
              <a:t>6 à 12 mois pour tout jeune de 16 à 25 ans</a:t>
            </a:r>
          </a:p>
          <a:p>
            <a:pPr eaLnBrk="1" hangingPunct="1"/>
            <a:endParaRPr lang="fr-FR" sz="900" b="0" dirty="0" smtClean="0">
              <a:latin typeface="Titillium"/>
            </a:endParaRPr>
          </a:p>
          <a:p>
            <a:pPr eaLnBrk="1" hangingPunct="1"/>
            <a:r>
              <a:rPr lang="fr-FR" sz="1400" b="0" dirty="0" smtClean="0">
                <a:latin typeface="Titillium"/>
              </a:rPr>
              <a:t>L’accomplissement d’une </a:t>
            </a:r>
            <a:r>
              <a:rPr lang="fr-FR" sz="1400" dirty="0" smtClean="0">
                <a:latin typeface="Titillium"/>
              </a:rPr>
              <a:t>mission d’intérêt général </a:t>
            </a:r>
            <a:r>
              <a:rPr lang="fr-FR" sz="1400" b="0" dirty="0" smtClean="0">
                <a:latin typeface="Titillium"/>
              </a:rPr>
              <a:t>dans </a:t>
            </a:r>
            <a:r>
              <a:rPr lang="fr-FR" sz="1400" dirty="0" smtClean="0">
                <a:latin typeface="Titillium"/>
              </a:rPr>
              <a:t>un des neuf domaines d’interventions</a:t>
            </a:r>
            <a:r>
              <a:rPr lang="fr-FR" sz="1400" b="0" dirty="0" smtClean="0">
                <a:latin typeface="Titillium"/>
              </a:rPr>
              <a:t> reconnus prioritaires pour la Nation</a:t>
            </a:r>
          </a:p>
          <a:p>
            <a:pPr eaLnBrk="1" hangingPunct="1"/>
            <a:endParaRPr lang="fr-FR" sz="900" b="0" dirty="0" smtClean="0">
              <a:latin typeface="Titillium"/>
            </a:endParaRPr>
          </a:p>
          <a:p>
            <a:pPr eaLnBrk="1" hangingPunct="1"/>
            <a:r>
              <a:rPr lang="fr-FR" sz="1400" b="0" dirty="0" smtClean="0">
                <a:latin typeface="Titillium"/>
              </a:rPr>
              <a:t>Au moins </a:t>
            </a:r>
            <a:r>
              <a:rPr lang="fr-FR" sz="1400" dirty="0" smtClean="0">
                <a:latin typeface="Titillium"/>
              </a:rPr>
              <a:t>24 heures </a:t>
            </a:r>
            <a:r>
              <a:rPr lang="fr-FR" sz="1400" b="0" dirty="0" smtClean="0">
                <a:latin typeface="Titillium"/>
              </a:rPr>
              <a:t>hebdomadaires </a:t>
            </a:r>
          </a:p>
          <a:p>
            <a:pPr eaLnBrk="1" hangingPunct="1"/>
            <a:endParaRPr lang="fr-FR" sz="900" b="0" dirty="0" smtClean="0">
              <a:latin typeface="Titillium"/>
            </a:endParaRPr>
          </a:p>
          <a:p>
            <a:pPr eaLnBrk="1" hangingPunct="1"/>
            <a:r>
              <a:rPr lang="fr-FR" sz="1400" b="0" dirty="0" smtClean="0">
                <a:latin typeface="Titillium"/>
              </a:rPr>
              <a:t>Le versement d’une indemnité prise en charge par l’État, et d’un soutien complémentaire, en nature ou argent, pris en charge par la structure d’accueil, pour un total de </a:t>
            </a:r>
            <a:r>
              <a:rPr lang="fr-FR" sz="1400" dirty="0" smtClean="0">
                <a:latin typeface="Titillium"/>
              </a:rPr>
              <a:t>580,55 euros net par mois</a:t>
            </a:r>
          </a:p>
          <a:p>
            <a:pPr eaLnBrk="1" hangingPunct="1"/>
            <a:endParaRPr lang="fr-FR" sz="900" b="0" dirty="0" smtClean="0">
              <a:latin typeface="Titillium"/>
            </a:endParaRPr>
          </a:p>
          <a:p>
            <a:pPr eaLnBrk="1" hangingPunct="1"/>
            <a:r>
              <a:rPr lang="fr-FR" sz="1400" b="0" dirty="0" smtClean="0">
                <a:latin typeface="Titillium"/>
              </a:rPr>
              <a:t>Un droit à un </a:t>
            </a:r>
            <a:r>
              <a:rPr lang="fr-FR" sz="1400" dirty="0" smtClean="0">
                <a:latin typeface="Titillium"/>
              </a:rPr>
              <a:t>régime complet de protection sociale</a:t>
            </a:r>
            <a:r>
              <a:rPr lang="fr-FR" sz="1400" b="0" dirty="0" smtClean="0">
                <a:latin typeface="Titillium"/>
              </a:rPr>
              <a:t> financé par l’État </a:t>
            </a:r>
          </a:p>
          <a:p>
            <a:pPr eaLnBrk="1" hangingPunct="1"/>
            <a:endParaRPr lang="fr-FR" sz="900" b="0" dirty="0" smtClean="0">
              <a:latin typeface="Titillium"/>
            </a:endParaRPr>
          </a:p>
          <a:p>
            <a:pPr eaLnBrk="1" hangingPunct="1"/>
            <a:r>
              <a:rPr lang="fr-FR" sz="1400" b="0" dirty="0" smtClean="0">
                <a:latin typeface="Titillium"/>
              </a:rPr>
              <a:t>Une mission pouvant être effectuée auprès d’</a:t>
            </a:r>
            <a:r>
              <a:rPr lang="fr-FR" sz="1400" dirty="0" smtClean="0">
                <a:latin typeface="Titillium"/>
              </a:rPr>
              <a:t>organismes à but non lucratif </a:t>
            </a:r>
            <a:r>
              <a:rPr lang="fr-FR" sz="1400" b="0" dirty="0" smtClean="0">
                <a:latin typeface="Titillium"/>
              </a:rPr>
              <a:t>ou de </a:t>
            </a:r>
            <a:r>
              <a:rPr lang="fr-FR" sz="1400" dirty="0" smtClean="0">
                <a:latin typeface="Titillium"/>
              </a:rPr>
              <a:t>personnes morales de droit public</a:t>
            </a:r>
            <a:r>
              <a:rPr lang="fr-FR" sz="1400" b="0" dirty="0" smtClean="0">
                <a:latin typeface="Titillium"/>
              </a:rPr>
              <a:t>, en France ou à l’étranger. 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5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6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482" name="Picture 2" descr="Résultat de recherche d'images pour &quot;jeunes en service civique cinéma 2017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046" y="3559277"/>
            <a:ext cx="2867025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6"/>
          <p:cNvSpPr>
            <a:spLocks noGrp="1" noChangeArrowheads="1"/>
          </p:cNvSpPr>
          <p:nvPr>
            <p:ph type="title"/>
          </p:nvPr>
        </p:nvSpPr>
        <p:spPr>
          <a:xfrm>
            <a:off x="339213" y="1361000"/>
            <a:ext cx="8229600" cy="1008062"/>
          </a:xfrm>
        </p:spPr>
        <p:txBody>
          <a:bodyPr/>
          <a:lstStyle/>
          <a:p>
            <a:pPr eaLnBrk="1" hangingPunct="1"/>
            <a:r>
              <a:rPr lang="fr-FR" sz="2400" dirty="0" smtClean="0">
                <a:latin typeface="Titillium"/>
              </a:rPr>
              <a:t>Les 9 domaines d’intervention possibles </a:t>
            </a:r>
            <a:r>
              <a:rPr lang="fr-FR" sz="1100" dirty="0" smtClean="0">
                <a:latin typeface="Titillium"/>
              </a:rPr>
              <a:t>(1/2)</a:t>
            </a:r>
            <a:endParaRPr lang="fr-FR" sz="1800" i="1" dirty="0" smtClean="0">
              <a:latin typeface="Titillium"/>
            </a:endParaRPr>
          </a:p>
        </p:txBody>
      </p:sp>
      <p:pic>
        <p:nvPicPr>
          <p:cNvPr id="37891" name="Image 6" descr="spor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799" y="3137976"/>
            <a:ext cx="5921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Image 7" descr="sant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484" y="2302952"/>
            <a:ext cx="39528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4" name="Rectangle 1037"/>
          <p:cNvSpPr txBox="1">
            <a:spLocks noChangeArrowheads="1"/>
          </p:cNvSpPr>
          <p:nvPr/>
        </p:nvSpPr>
        <p:spPr bwMode="auto">
          <a:xfrm>
            <a:off x="412954" y="2359641"/>
            <a:ext cx="8377084" cy="870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/>
            <a:r>
              <a:rPr lang="fr-FR" b="1" dirty="0">
                <a:latin typeface="Calibri" pitchFamily="34" charset="0"/>
              </a:rPr>
              <a:t>	Santé </a:t>
            </a:r>
          </a:p>
          <a:p>
            <a:pPr lvl="1"/>
            <a:r>
              <a:rPr lang="fr-FR" sz="1500" i="1" dirty="0">
                <a:latin typeface="Calibri" pitchFamily="34" charset="0"/>
              </a:rPr>
              <a:t>	</a:t>
            </a:r>
            <a:r>
              <a:rPr lang="fr-FR" sz="1200" i="1" dirty="0">
                <a:latin typeface="Calibri" pitchFamily="34" charset="0"/>
              </a:rPr>
              <a:t> Exemple : sensibiliser les adolescents sur les conduites à risques</a:t>
            </a:r>
          </a:p>
          <a:p>
            <a:pPr lvl="1"/>
            <a:endParaRPr lang="fr-FR" sz="1500" i="1" dirty="0">
              <a:latin typeface="Times New Roman" pitchFamily="18" charset="0"/>
            </a:endParaRPr>
          </a:p>
          <a:p>
            <a:pPr lvl="1"/>
            <a:r>
              <a:rPr lang="fr-FR" i="1" dirty="0">
                <a:latin typeface="Calibri" pitchFamily="34" charset="0"/>
              </a:rPr>
              <a:t>	</a:t>
            </a:r>
            <a:endParaRPr lang="fr-FR" sz="1500" i="1" dirty="0">
              <a:latin typeface="Titillium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96733" y="3108478"/>
            <a:ext cx="4897437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+mn-lt"/>
                <a:cs typeface="+mn-cs"/>
              </a:rPr>
              <a:t>Sport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i="1" dirty="0">
                <a:latin typeface="+mn-lt"/>
                <a:cs typeface="+mn-cs"/>
              </a:rPr>
              <a:t>Exemple : accompagner dans leurs pratiques sportives des personnes ayant difficilement accès au sport.</a:t>
            </a:r>
            <a:endParaRPr lang="fr-FR" sz="1200" i="1" dirty="0">
              <a:latin typeface="Titillium" pitchFamily="50" charset="0"/>
              <a:cs typeface="+mn-cs"/>
            </a:endParaRP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defRPr/>
            </a:pPr>
            <a:endParaRPr lang="fr-FR" sz="1500" i="1" dirty="0">
              <a:latin typeface="Titillium" pitchFamily="50" charset="0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651" y="3981131"/>
            <a:ext cx="706447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fr-FR" sz="1900" b="1" dirty="0" smtClean="0"/>
              <a:t>Développement international et action humanitaire </a:t>
            </a:r>
          </a:p>
          <a:p>
            <a:pPr lvl="1">
              <a:defRPr/>
            </a:pPr>
            <a:r>
              <a:rPr lang="fr-FR" sz="1400" i="1" dirty="0" smtClean="0"/>
              <a:t>Exemple : aider à la scolarisation d’enfants dans des pays en voie de développement</a:t>
            </a:r>
          </a:p>
        </p:txBody>
      </p:sp>
      <p:pic>
        <p:nvPicPr>
          <p:cNvPr id="14" name="Image 8" descr="dev international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9895" y="4039675"/>
            <a:ext cx="5826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914401" y="4810234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fr-FR" sz="1900" b="1" dirty="0" smtClean="0"/>
              <a:t>Environnement</a:t>
            </a:r>
          </a:p>
          <a:p>
            <a:pPr lvl="1">
              <a:defRPr/>
            </a:pPr>
            <a:r>
              <a:rPr lang="fr-FR" sz="1400" i="1" dirty="0" smtClean="0"/>
              <a:t>Exemple : sensibiliser des enfants au tri des déchets</a:t>
            </a:r>
            <a:endParaRPr lang="fr-FR" sz="1400" i="1" dirty="0" smtClean="0">
              <a:latin typeface="Times New Roman" pitchFamily="18" charset="0"/>
            </a:endParaRPr>
          </a:p>
        </p:txBody>
      </p:sp>
      <p:pic>
        <p:nvPicPr>
          <p:cNvPr id="16" name="Image 6" descr="environnement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2800" y="4900204"/>
            <a:ext cx="46831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958645" y="5616611"/>
            <a:ext cx="62385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fr-FR" sz="2000" b="1" dirty="0" smtClean="0"/>
              <a:t>Intervention d’urgence en cas de crise</a:t>
            </a:r>
          </a:p>
          <a:p>
            <a:pPr lvl="1">
              <a:defRPr/>
            </a:pPr>
            <a:r>
              <a:rPr lang="fr-FR" sz="1200" i="1" dirty="0" smtClean="0"/>
              <a:t>Exemple : aider à la reconstruction de sites endommagés par une catastrophe naturelle, accompagner les populations</a:t>
            </a:r>
            <a:endParaRPr lang="fr-FR" sz="1200" dirty="0" smtClean="0"/>
          </a:p>
        </p:txBody>
      </p:sp>
      <p:pic>
        <p:nvPicPr>
          <p:cNvPr id="18" name="Image 10" descr="intervention d urgence 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9328" y="5654368"/>
            <a:ext cx="57626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Groupe 18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20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21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036"/>
          <p:cNvSpPr>
            <a:spLocks noGrp="1" noChangeArrowheads="1"/>
          </p:cNvSpPr>
          <p:nvPr>
            <p:ph type="title"/>
          </p:nvPr>
        </p:nvSpPr>
        <p:spPr>
          <a:xfrm>
            <a:off x="442451" y="1007039"/>
            <a:ext cx="8362950" cy="1008062"/>
          </a:xfrm>
        </p:spPr>
        <p:txBody>
          <a:bodyPr/>
          <a:lstStyle/>
          <a:p>
            <a:pPr eaLnBrk="1" hangingPunct="1"/>
            <a:r>
              <a:rPr lang="fr-FR" sz="2000" dirty="0" smtClean="0">
                <a:latin typeface="Titillium"/>
              </a:rPr>
              <a:t>Le Service Civique, un engagement pour tous les 16-25 ans dans 9 domaines d’intervention reconnus prioritaires pour la Nation </a:t>
            </a:r>
            <a:r>
              <a:rPr lang="fr-FR" sz="1100" dirty="0" smtClean="0">
                <a:latin typeface="Titillium"/>
              </a:rPr>
              <a:t>(2/2)</a:t>
            </a:r>
            <a:endParaRPr lang="fr-FR" sz="1400" i="1" dirty="0" smtClean="0">
              <a:latin typeface="Titillium"/>
            </a:endParaRPr>
          </a:p>
        </p:txBody>
      </p:sp>
      <p:sp>
        <p:nvSpPr>
          <p:cNvPr id="1030" name="Rectangle 1037"/>
          <p:cNvSpPr>
            <a:spLocks noGrp="1" noChangeArrowheads="1"/>
          </p:cNvSpPr>
          <p:nvPr>
            <p:ph idx="1"/>
          </p:nvPr>
        </p:nvSpPr>
        <p:spPr>
          <a:xfrm>
            <a:off x="1150938" y="2070202"/>
            <a:ext cx="7993062" cy="3373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100" b="1" dirty="0" smtClean="0"/>
              <a:t>Culture et Loisirs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400" i="1" dirty="0" smtClean="0"/>
              <a:t>Exemple : favoriser l’accès de jeunes en difficulté à des activités culturelles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400" i="1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100" b="1" dirty="0" smtClean="0"/>
              <a:t>Éducation pour tous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400" i="1" dirty="0" smtClean="0"/>
              <a:t>Exemple : sensibiliser les enfants à la science en mettant en place des ateliers scientifiques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100" b="1" dirty="0" smtClean="0"/>
              <a:t>Mémoire et citoyenneté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400" i="1" dirty="0" smtClean="0"/>
              <a:t>Exemple : participer à de grands chantiers de restauration de sites historiques...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i="1" dirty="0" smtClean="0"/>
          </a:p>
        </p:txBody>
      </p:sp>
      <p:pic>
        <p:nvPicPr>
          <p:cNvPr id="35843" name="Image 7" descr="cultur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111" y="2142153"/>
            <a:ext cx="51435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 9" descr="education pour tous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0873" y="3291759"/>
            <a:ext cx="5032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8" name="Image 11" descr="memoire et citoyennete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712" y="4345756"/>
            <a:ext cx="501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e 12"/>
          <p:cNvGrpSpPr/>
          <p:nvPr/>
        </p:nvGrpSpPr>
        <p:grpSpPr>
          <a:xfrm>
            <a:off x="457200" y="5268491"/>
            <a:ext cx="7787149" cy="699782"/>
            <a:chOff x="471948" y="5327486"/>
            <a:chExt cx="7787149" cy="699782"/>
          </a:xfrm>
        </p:grpSpPr>
        <p:sp>
          <p:nvSpPr>
            <p:cNvPr id="11" name="Rectangle 10"/>
            <p:cNvSpPr/>
            <p:nvPr/>
          </p:nvSpPr>
          <p:spPr>
            <a:xfrm>
              <a:off x="619431" y="5396326"/>
              <a:ext cx="7639666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fr-FR" sz="2100" b="1" dirty="0" smtClean="0">
                  <a:latin typeface="Titillium"/>
                </a:rPr>
                <a:t>Solidarité</a:t>
              </a:r>
            </a:p>
            <a:p>
              <a:pPr lvl="1"/>
              <a:r>
                <a:rPr lang="fr-FR" sz="1400" i="1" dirty="0" smtClean="0">
                  <a:latin typeface="Titillium"/>
                </a:rPr>
                <a:t>Exemple : offrir aux personnes âgées ou isolées une aide dans la vie quotidienne…</a:t>
              </a:r>
              <a:endParaRPr lang="fr-FR" sz="1600" dirty="0" smtClean="0">
                <a:latin typeface="Titillium"/>
              </a:endParaRPr>
            </a:p>
          </p:txBody>
        </p:sp>
        <p:pic>
          <p:nvPicPr>
            <p:cNvPr id="12" name="Image 8" descr="solidarité.png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71948" y="5327486"/>
              <a:ext cx="619433" cy="482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oupe 9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14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5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400" dirty="0" smtClean="0">
                <a:latin typeface="Titillium"/>
              </a:rPr>
              <a:t>Toute mission de Service Civique doit respecter 3 grands principes :</a:t>
            </a:r>
          </a:p>
        </p:txBody>
      </p:sp>
      <p:sp>
        <p:nvSpPr>
          <p:cNvPr id="43010" name="Espace réservé du contenu 3"/>
          <p:cNvSpPr>
            <a:spLocks noGrp="1"/>
          </p:cNvSpPr>
          <p:nvPr>
            <p:ph idx="1"/>
          </p:nvPr>
        </p:nvSpPr>
        <p:spPr>
          <a:xfrm>
            <a:off x="4370388" y="2639142"/>
            <a:ext cx="4773612" cy="354043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fr-FR" sz="4000" dirty="0" smtClean="0">
                <a:latin typeface="Titillium"/>
              </a:rPr>
              <a:t>Accessibilité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sz="4000" dirty="0" smtClean="0">
                <a:latin typeface="Titillium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sz="4000" dirty="0" smtClean="0">
                <a:latin typeface="Titillium"/>
              </a:rPr>
              <a:t>Mixité Sociale</a:t>
            </a:r>
          </a:p>
          <a:p>
            <a:pPr eaLnBrk="1" hangingPunct="1">
              <a:buFont typeface="Wingdings" pitchFamily="2" charset="2"/>
              <a:buNone/>
            </a:pPr>
            <a:endParaRPr lang="fr-FR" sz="4000" dirty="0" smtClean="0">
              <a:latin typeface="Titillium"/>
            </a:endParaRPr>
          </a:p>
          <a:p>
            <a:pPr eaLnBrk="1" hangingPunct="1">
              <a:buNone/>
            </a:pPr>
            <a:r>
              <a:rPr lang="fr-FR" sz="4000" dirty="0" smtClean="0">
                <a:latin typeface="Titillium"/>
              </a:rPr>
              <a:t>Non substitution </a:t>
            </a:r>
          </a:p>
          <a:p>
            <a:pPr eaLnBrk="1" hangingPunct="1">
              <a:buFont typeface="Wingdings" pitchFamily="2" charset="2"/>
              <a:buNone/>
            </a:pPr>
            <a:endParaRPr lang="fr-FR" sz="4000" dirty="0" smtClean="0">
              <a:latin typeface="Titillium"/>
            </a:endParaRPr>
          </a:p>
        </p:txBody>
      </p:sp>
      <p:pic>
        <p:nvPicPr>
          <p:cNvPr id="43011" name="Image 4" descr="index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958998"/>
            <a:ext cx="3652837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e 4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6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7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re 6"/>
          <p:cNvSpPr>
            <a:spLocks noGrp="1"/>
          </p:cNvSpPr>
          <p:nvPr>
            <p:ph type="title"/>
          </p:nvPr>
        </p:nvSpPr>
        <p:spPr>
          <a:xfrm>
            <a:off x="457200" y="1484313"/>
            <a:ext cx="8229600" cy="1008062"/>
          </a:xfrm>
        </p:spPr>
        <p:txBody>
          <a:bodyPr/>
          <a:lstStyle/>
          <a:p>
            <a:pPr eaLnBrk="1" hangingPunct="1"/>
            <a:r>
              <a:rPr lang="fr-FR" sz="2400" dirty="0" smtClean="0">
                <a:latin typeface="Titillium"/>
              </a:rPr>
              <a:t>1 - Accessibilité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2390775" y="2133600"/>
            <a:ext cx="6645275" cy="3959225"/>
          </a:xfrm>
        </p:spPr>
        <p:txBody>
          <a:bodyPr/>
          <a:lstStyle/>
          <a:p>
            <a:pPr lvl="1" algn="just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 smtClean="0">
                <a:latin typeface="Titillium"/>
              </a:rPr>
              <a:t>Le contenu des missions doit être défini de manière à les rendre </a:t>
            </a:r>
            <a:r>
              <a:rPr lang="fr-FR" sz="1600" b="1" smtClean="0">
                <a:latin typeface="Titillium"/>
              </a:rPr>
              <a:t>accessibles à tous les jeunes </a:t>
            </a:r>
            <a:endParaRPr lang="fr-FR" sz="1600" smtClean="0">
              <a:latin typeface="Titillium"/>
            </a:endParaRPr>
          </a:p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 smtClean="0">
                <a:latin typeface="Titillium"/>
              </a:rPr>
              <a:t>Des pré-requis en termes de formation, de compétences particulières, d’expériences professionnelles ou bénévoles  préalables </a:t>
            </a:r>
            <a:r>
              <a:rPr lang="fr-FR" sz="1600" b="1" smtClean="0">
                <a:latin typeface="Titillium"/>
              </a:rPr>
              <a:t>ne peuvent être exigés</a:t>
            </a:r>
          </a:p>
        </p:txBody>
      </p:sp>
      <p:pic>
        <p:nvPicPr>
          <p:cNvPr id="45059" name="Picture 2" descr="Mixite-sociale-logements"/>
          <p:cNvPicPr>
            <a:picLocks noChangeAspect="1" noChangeArrowheads="1"/>
          </p:cNvPicPr>
          <p:nvPr/>
        </p:nvPicPr>
        <p:blipFill>
          <a:blip r:embed="rId2" cstate="print"/>
          <a:srcRect l="20160" t="13440" r="5519" b="2560"/>
          <a:stretch>
            <a:fillRect/>
          </a:stretch>
        </p:blipFill>
        <p:spPr bwMode="auto">
          <a:xfrm>
            <a:off x="817563" y="2133600"/>
            <a:ext cx="1954212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ctangle 3"/>
          <p:cNvSpPr txBox="1">
            <a:spLocks noChangeArrowheads="1"/>
          </p:cNvSpPr>
          <p:nvPr/>
        </p:nvSpPr>
        <p:spPr bwMode="auto">
          <a:xfrm>
            <a:off x="2390775" y="4221163"/>
            <a:ext cx="6753225" cy="2232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>
                <a:solidFill>
                  <a:prstClr val="black"/>
                </a:solidFill>
                <a:latin typeface="Titillium"/>
                <a:cs typeface="Arial" charset="0"/>
              </a:rPr>
              <a:t>Le Service Civique doit être un </a:t>
            </a:r>
            <a:r>
              <a:rPr lang="fr-FR" sz="1600" b="1">
                <a:solidFill>
                  <a:prstClr val="black"/>
                </a:solidFill>
                <a:latin typeface="Titillium"/>
                <a:cs typeface="Arial" charset="0"/>
              </a:rPr>
              <a:t>vecteur de lien social</a:t>
            </a:r>
            <a:r>
              <a:rPr lang="fr-FR" sz="1600">
                <a:solidFill>
                  <a:prstClr val="black"/>
                </a:solidFill>
                <a:latin typeface="Titillium"/>
                <a:cs typeface="Arial" charset="0"/>
              </a:rPr>
              <a:t>, qui permette au volontaire de vivre et d’offrir une expérience de mixité sociale</a:t>
            </a:r>
          </a:p>
          <a:p>
            <a:pPr marL="742950" lvl="1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>
                <a:solidFill>
                  <a:prstClr val="black"/>
                </a:solidFill>
                <a:latin typeface="Titillium"/>
                <a:cs typeface="Arial" charset="0"/>
              </a:rPr>
              <a:t>Les volontaires doivent essentiellement assurer des fonctions d’accompagnateur, d’ambassadeur ou de médiateur accomplissant des tâches de sensibilisation, de pédagogie, d’accompagnement ou d’écoute</a:t>
            </a:r>
          </a:p>
          <a:p>
            <a:pPr marL="742950" lvl="1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>
                <a:solidFill>
                  <a:prstClr val="black"/>
                </a:solidFill>
                <a:latin typeface="Titillium"/>
                <a:cs typeface="Arial" charset="0"/>
              </a:rPr>
              <a:t> Ces tâches doivent être principalement réalisées </a:t>
            </a:r>
            <a:r>
              <a:rPr lang="fr-FR" sz="1600" b="1">
                <a:solidFill>
                  <a:prstClr val="black"/>
                </a:solidFill>
                <a:latin typeface="Titillium"/>
                <a:cs typeface="Arial" charset="0"/>
              </a:rPr>
              <a:t>sur le terrain et au contact du public</a:t>
            </a:r>
            <a:r>
              <a:rPr lang="fr-FR" sz="1600">
                <a:solidFill>
                  <a:prstClr val="black"/>
                </a:solidFill>
                <a:latin typeface="Titillium"/>
                <a:cs typeface="Arial" charset="0"/>
              </a:rPr>
              <a:t> auquel s’adresse l’organisme d’accueil</a:t>
            </a:r>
          </a:p>
          <a:p>
            <a:pPr marL="742950" lvl="1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14281"/>
              </a:buClr>
              <a:buFont typeface="Wingdings" pitchFamily="2" charset="2"/>
              <a:buChar char="§"/>
            </a:pPr>
            <a:endParaRPr lang="fr-FR" sz="1400">
              <a:solidFill>
                <a:prstClr val="black"/>
              </a:solidFill>
              <a:latin typeface="Titillium"/>
              <a:cs typeface="Arial" charset="0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>
          <a:xfrm>
            <a:off x="460375" y="3573463"/>
            <a:ext cx="8229600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400" b="1" dirty="0">
                <a:solidFill>
                  <a:srgbClr val="314281"/>
                </a:solidFill>
                <a:latin typeface="Titillium" pitchFamily="50" charset="0"/>
                <a:cs typeface="Arial" charset="0"/>
              </a:rPr>
              <a:t>2</a:t>
            </a:r>
            <a:r>
              <a:rPr lang="fr-FR" sz="2400" b="1" dirty="0" smtClean="0">
                <a:solidFill>
                  <a:srgbClr val="314281"/>
                </a:solidFill>
                <a:latin typeface="Titillium" pitchFamily="50" charset="0"/>
                <a:cs typeface="Arial" charset="0"/>
              </a:rPr>
              <a:t> </a:t>
            </a:r>
            <a:r>
              <a:rPr lang="fr-FR" sz="2400" b="1" dirty="0">
                <a:solidFill>
                  <a:srgbClr val="314281"/>
                </a:solidFill>
                <a:latin typeface="Titillium" pitchFamily="50" charset="0"/>
                <a:cs typeface="Arial" charset="0"/>
              </a:rPr>
              <a:t>- Mixité Sociale</a:t>
            </a:r>
          </a:p>
        </p:txBody>
      </p:sp>
      <p:pic>
        <p:nvPicPr>
          <p:cNvPr id="9" name="Picture 4" descr="http://s.wat.tv/image/tablettes-numeriques-pour-3e-age_5xcfh_2jv4yr.jpg"/>
          <p:cNvPicPr>
            <a:picLocks noChangeAspect="1" noChangeArrowheads="1"/>
          </p:cNvPicPr>
          <p:nvPr/>
        </p:nvPicPr>
        <p:blipFill>
          <a:blip r:embed="rId3" cstate="print"/>
          <a:srcRect r="14951"/>
          <a:stretch>
            <a:fillRect/>
          </a:stretch>
        </p:blipFill>
        <p:spPr bwMode="auto">
          <a:xfrm rot="21223852">
            <a:off x="333970" y="4459923"/>
            <a:ext cx="2489316" cy="16463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10" name="Groupe 9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11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2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Copyright Clémence Germ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100" y="2565400"/>
            <a:ext cx="2301875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400" dirty="0" smtClean="0">
                <a:latin typeface="Titillium"/>
              </a:rPr>
              <a:t>3 - Non-substitution à l’emploi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051050" y="2565400"/>
            <a:ext cx="6646863" cy="3444875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 dirty="0" smtClean="0">
                <a:latin typeface="Titillium"/>
              </a:rPr>
              <a:t>Les missions des volontaires doivent être </a:t>
            </a:r>
            <a:r>
              <a:rPr lang="fr-FR" sz="1600" b="1" dirty="0" smtClean="0">
                <a:latin typeface="Titillium"/>
              </a:rPr>
              <a:t>complémentaires</a:t>
            </a:r>
            <a:r>
              <a:rPr lang="fr-FR" sz="1600" dirty="0" smtClean="0">
                <a:latin typeface="Titillium"/>
              </a:rPr>
              <a:t> de l’activité des salariés et bénévoles des structures qui l’accueillent sans s’y substituer </a:t>
            </a:r>
          </a:p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endParaRPr lang="fr-FR" sz="800" dirty="0" smtClean="0">
              <a:latin typeface="Titillium"/>
            </a:endParaRPr>
          </a:p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 dirty="0" smtClean="0">
                <a:latin typeface="Titillium"/>
              </a:rPr>
              <a:t>Le volontaire ne peut être indispensable au fonctionnement courant de l’organisme, </a:t>
            </a:r>
            <a:r>
              <a:rPr lang="fr-FR" sz="1600" dirty="0" smtClean="0">
                <a:solidFill>
                  <a:srgbClr val="314281"/>
                </a:solidFill>
                <a:latin typeface="Titillium"/>
              </a:rPr>
              <a:t>l</a:t>
            </a:r>
            <a:r>
              <a:rPr lang="fr-FR" sz="1600" dirty="0" smtClean="0">
                <a:latin typeface="Titillium"/>
              </a:rPr>
              <a:t>a mission confiée au volontaire doit s’inscrire dans un </a:t>
            </a:r>
            <a:r>
              <a:rPr lang="fr-FR" sz="1600" b="1" dirty="0" smtClean="0">
                <a:latin typeface="Titillium"/>
              </a:rPr>
              <a:t>cadre d’action distinct </a:t>
            </a:r>
            <a:r>
              <a:rPr lang="fr-FR" sz="1600" dirty="0" smtClean="0">
                <a:latin typeface="Titillium"/>
              </a:rPr>
              <a:t>des activités quotidiennes de la structure qui l’accueille </a:t>
            </a:r>
          </a:p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endParaRPr lang="fr-FR" sz="800" dirty="0" smtClean="0">
              <a:latin typeface="Titillium"/>
            </a:endParaRPr>
          </a:p>
          <a:p>
            <a:pPr lvl="1" eaLnBrk="1" hangingPunct="1">
              <a:lnSpc>
                <a:spcPct val="90000"/>
              </a:lnSpc>
              <a:buClr>
                <a:srgbClr val="314281"/>
              </a:buClr>
              <a:buFont typeface="Wingdings" pitchFamily="2" charset="2"/>
              <a:buChar char="§"/>
            </a:pPr>
            <a:r>
              <a:rPr lang="fr-FR" sz="1600" dirty="0" smtClean="0">
                <a:latin typeface="Titillium"/>
              </a:rPr>
              <a:t>Les missions de Service Civique doivent permettre </a:t>
            </a:r>
            <a:r>
              <a:rPr lang="fr-FR" sz="1600" b="1" dirty="0" smtClean="0">
                <a:latin typeface="Titillium"/>
              </a:rPr>
              <a:t>d’expérimenter ou de développer de nouveaux projets </a:t>
            </a:r>
            <a:r>
              <a:rPr lang="fr-FR" sz="1600" dirty="0" smtClean="0">
                <a:latin typeface="Titillium"/>
              </a:rPr>
              <a:t>au service de la population, de démultiplier l’impact d’actions existante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250825" y="5807075"/>
            <a:ext cx="8424863" cy="646113"/>
          </a:xfrm>
          <a:prstGeom prst="rect">
            <a:avLst/>
          </a:prstGeom>
          <a:solidFill>
            <a:srgbClr val="AFD7D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i="1">
                <a:solidFill>
                  <a:srgbClr val="314281"/>
                </a:solidFill>
                <a:cs typeface="Arial" charset="0"/>
              </a:rPr>
              <a:t>Le volontaire n’est pas soumis à un </a:t>
            </a:r>
            <a:r>
              <a:rPr lang="fr-FR" b="1" i="1">
                <a:solidFill>
                  <a:srgbClr val="FF0000"/>
                </a:solidFill>
                <a:cs typeface="Arial" charset="0"/>
              </a:rPr>
              <a:t>lien de subordination </a:t>
            </a:r>
            <a:r>
              <a:rPr lang="fr-FR" b="1" i="1">
                <a:solidFill>
                  <a:srgbClr val="314281"/>
                </a:solidFill>
                <a:cs typeface="Arial" charset="0"/>
              </a:rPr>
              <a:t>mais à un </a:t>
            </a:r>
            <a:r>
              <a:rPr lang="fr-FR" b="1" i="1">
                <a:solidFill>
                  <a:srgbClr val="FF0000"/>
                </a:solidFill>
                <a:cs typeface="Arial" charset="0"/>
              </a:rPr>
              <a:t>lien de coopération </a:t>
            </a:r>
            <a:r>
              <a:rPr lang="fr-FR" b="1" i="1">
                <a:solidFill>
                  <a:srgbClr val="314281"/>
                </a:solidFill>
                <a:cs typeface="Arial" charset="0"/>
              </a:rPr>
              <a:t>pour la mise en œuvre d’une mission d’intérêt général.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7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8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400" smtClean="0">
                <a:latin typeface="Titillium"/>
              </a:rPr>
              <a:t>Le statut du volontaire pendant la mission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>
          <a:xfrm>
            <a:off x="1814513" y="2636838"/>
            <a:ext cx="7078662" cy="3455987"/>
          </a:xfrm>
          <a:solidFill>
            <a:schemeClr val="bg1"/>
          </a:solidFill>
        </p:spPr>
        <p:txBody>
          <a:bodyPr rtlCol="0"/>
          <a:lstStyle/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rgbClr val="314281"/>
              </a:buClr>
              <a:defRPr/>
            </a:pPr>
            <a:r>
              <a:rPr lang="fr-FR" sz="1800" b="0" dirty="0" smtClean="0">
                <a:latin typeface="+mn-lt"/>
              </a:rPr>
              <a:t>Le statut de volontaire en Service Civique est </a:t>
            </a:r>
            <a:r>
              <a:rPr lang="fr-FR" sz="1800" dirty="0" smtClean="0">
                <a:latin typeface="+mn-lt"/>
              </a:rPr>
              <a:t>un statut particulier</a:t>
            </a:r>
            <a:r>
              <a:rPr lang="fr-FR" sz="1800" b="0" dirty="0" smtClean="0">
                <a:latin typeface="+mn-lt"/>
              </a:rPr>
              <a:t> : il n’est ni salarié, ni bénévole. A ce titre, la relation qui le lie à la structure qui l’accueille n’est pas une relation de subordination, </a:t>
            </a:r>
            <a:r>
              <a:rPr lang="fr-FR" sz="1800" dirty="0" smtClean="0">
                <a:latin typeface="+mn-lt"/>
              </a:rPr>
              <a:t>mais une relation de collaboration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rgbClr val="314281"/>
              </a:buClr>
              <a:defRPr/>
            </a:pPr>
            <a:endParaRPr lang="fr-FR" sz="1800" dirty="0" smtClean="0">
              <a:latin typeface="+mn-lt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rgbClr val="314281"/>
              </a:buClr>
              <a:defRPr/>
            </a:pPr>
            <a:endParaRPr lang="fr-FR" sz="1800" dirty="0" smtClean="0">
              <a:latin typeface="+mn-lt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rgbClr val="314281"/>
              </a:buClr>
              <a:defRPr/>
            </a:pPr>
            <a:r>
              <a:rPr lang="fr-FR" sz="1800" dirty="0" smtClean="0">
                <a:latin typeface="+mn-lt"/>
              </a:rPr>
              <a:t>Cumul avec une autre activité : </a:t>
            </a:r>
            <a:r>
              <a:rPr lang="fr-FR" sz="1800" b="0" dirty="0" smtClean="0">
                <a:latin typeface="+mn-lt"/>
              </a:rPr>
              <a:t>Il est possible d’accomplir sa mission de Service Civique tout en étant salarié ou étudiant, sous réserve d’être en mesure de cumuler ses différents emplois du temps 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Clr>
                <a:srgbClr val="314281"/>
              </a:buClr>
              <a:defRPr/>
            </a:pPr>
            <a:endParaRPr lang="fr-FR" sz="1800" b="0" dirty="0" smtClean="0"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314281"/>
              </a:buClr>
              <a:defRPr/>
            </a:pPr>
            <a:endParaRPr lang="fr-FR" sz="1800" dirty="0" smtClean="0">
              <a:latin typeface="+mn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314281"/>
              </a:buClr>
              <a:defRPr/>
            </a:pPr>
            <a:r>
              <a:rPr lang="fr-FR" sz="1800" dirty="0" smtClean="0">
                <a:latin typeface="+mn-lt"/>
              </a:rPr>
              <a:t>Statut vis-à-vis de Pôle Emploi : </a:t>
            </a:r>
            <a:r>
              <a:rPr lang="fr-FR" sz="1800" b="0" dirty="0" smtClean="0">
                <a:latin typeface="+mn-lt"/>
              </a:rPr>
              <a:t>Le versement des allocations chômage est suspendu pendant toute la durée de la mission de Service Civique et reprend à la fin de la mission. Le Service Civique ne compte pas pour les droits au chômage.</a:t>
            </a:r>
            <a:endParaRPr lang="fr-FR" sz="2000" dirty="0" smtClean="0">
              <a:latin typeface="+mn-lt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fr-FR" sz="900" b="0" dirty="0" smtClean="0">
              <a:latin typeface="+mn-lt"/>
            </a:endParaRPr>
          </a:p>
        </p:txBody>
      </p:sp>
      <p:pic>
        <p:nvPicPr>
          <p:cNvPr id="49155" name="Picture 2" descr="https://encrypted-tbn0.gstatic.com/images?q=tbn:ANd9GcSHw6-m0EksopVY-zqTLghfAVEWNPrk519uCoGlAT-9deWnZjy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2636838"/>
            <a:ext cx="1081087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6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5013325"/>
            <a:ext cx="1223962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AutoShape 4" descr="data:image/jpeg;base64,/9j/4AAQSkZJRgABAQAAAQABAAD/2wCEAAkGBxQTEhQUEhQVFRUUFBAVFBQUFBUVFBUUFBQWFhQUFBQYHCggGBolHBUUITEhJSkrLi4uFx8zODMsNygtLisBCgoKBQUFDgUFDisZExkrKysrKysrKysrKysrKysrKysrKysrKysrKysrKysrKysrKysrKysrKysrKysrKysrK//AABEIAMEBBQMBIgACEQEDEQH/xAAcAAABBAMBAAAAAAAAAAAAAAABAAIDBgQFBwj/xABGEAACAQIDBQUFBQUFBgcAAAABAgADEQQSIQUGMUFRByJhcYETMpGhsRRCUsHRIzNicvAkNHOCkhUXQ7Lh8SU1U3SiwsP/xAAUAQEAAAAAAAAAAAAAAAAAAAAA/8QAFBEBAAAAAAAAAAAAAAAAAAAAAP/aAAwDAQACEQMRAD8A60zGDN4wPzjLwHFj1guesEcBAQvHXMIWK0BFjAL9YrQwBfxgzHrCY0wESZG/jJI1oHnftbw5TaVUkWDLSKfy5baet5UqZsfL6nhOjdu2DYYmhVI7jUiin+JGJI+BE5/s3Z9SuctNC3X8I8zwgZVFvvHkLDzPD8zN3smlpa1yw71r3FPmB4sdJs9kbl8DWYtqDkThflmbieQ0lmqYjB4X95VpU+HdvdvgNbwNPs7ZNR2zOMi8lJ5DgAOk39LYgKnO5JJ1IsunIDnaaHF9pGEQEUqdWqdbcKaevP5TR4nfrHVdKKU6C9QMzeeZufpA6Eux6KKcw7trFnewt0zGaPam82zaFu8lVlFgtJM/hbOdJz+vhqtY3xNapUPQsSPQcBJqezKa8F9Tr5QNvj+0t+GGoLTHDPU7x/0iwErG0d4cXX1q16hW9gAcqDwyrYfGZOLyhTmF7G2njwmqwrd6x90kZhx0/wCkDa7t7OFSrlK3J1zanQHp5ztm6O7vsVWpVHfF8q/hU6d7q30jNy92cPh6K1RZ3qKrGqQALEaBAeAlgobTou5RaqO44qrhjp1tAy7nrGkmOgMCJpjVQZlsJGywMBlkLqZsWpyCpTga91MjMy3WQlYDqZ0hjkGkEC21BqYy0kbjEBAYBHhY60eogNCxESSNIgMYRt48xpEBsFobQGAJHXqqqlmYKo4liALec1m8u2vstIsFLsb5V/Nj0nAN8tv4vFP+3qNl+7TXRFH8ogXHtM3pwGJNNCzP7F3N04sSLW8BKed9wihcPh1UDgWN/wD4jSVFoIG42hvNi62j1mCn7qd1flNdRo3OvH5yOmJlYa99AT5C8DY4Kgo5CbEcJi4fDvzFvObGhQ6wIkGsyVXSS0kAvwiqYtE4kKPEgfKBrsbs1nFgvHrpMSju5VPHKPX9JnYreWkPczOfAWHxmKdp4irouWmvxa3nAzmw7sE+01WVEVV9n7Q5Tl58bATpXZxswAe2VQtOxFOwsGvxI6jx8ZXtx938KtP22KArVrjKKhJVTxHc4cNbmdSw+LRrAEA2FgOAHIdIGRBaOigMIjGEkMaRAiYSOoJMRIakDEqCY7CZNSQmAaY0ij6fCGBZ24mC8THWCA8NH5pEI8QH3gEAhgG143LDeKAxhGESQxhgY+KwqVBZ1DDxnPe0PZ2EwtJajYNqquchK1CioeIvzF9dfCdKtIcbg0qo1OqodHBVlYXBEDyrtR6Tk+xoJSHL9q7keHemFQwTOdSFHViAPTrO27V7GaDsTRxFSkp+6yq4HkdDOQb27JXC4qrh1qGoKRClyMt2ygsLDpe3pAyaOz8Ogu9QMefeFvICZX+0sOgspHD7olTyxAQLJU3jQcFY/ATGxG8jnREVfiZpskktAnrbQrPxc26A2+khWlc6kk+MKCTUbQJsNSsdBNlhWs39ama5HsQekzsK/e+ECbAYqpUqomYnNUF1BIBsbf8ASdw2fglYgZxpYkLfS1tJxrdzC3xFCwvmqsvDgwPGegsHhBTUAceZ6mBLBHkQWgNKxpEljSIEDSGosyGEiYQMOoshImayyJqcBqDSCT000igbm+pjgYw8Y4QHiOBjFjxAdFFDAEV4YLQGmKOtFaBWN/vtow3tMA1qlNszqAGZ0tbu35jjacb/AN5m01JBrajQhqS6eYteeh6VZW91g1uOUg/HpNXtbdbB4k3r4alUb8RWzf6hrA4ke1jaGUgtT1FswpAMPEa2vKZVxQd2ep32dizs+rMTxJPnO077bh7Mw+ErYg0nQ01OXLVYXdtEFj4kTgpaBsxUon3kAN+I+sd7OgQeI8jofKakkwEwNyMLRNrM3p9Y4YFL6OfUD6zSBo5ap8YG6XZlwf2i+unO0kXZB4Z01HUzRCsepiGIPU/EwN8my26pxt73zmXQ2PVBvZb6H3162lYGKbqZmYJsRVbLSV6jWvlRSxtzNhygdV3d2ls/DezfFMyVUbunVqZJUZzYcDcy60N+9nOQFxdLXqSv1E4C+zcbzw+IPnRf9Jn7K3Xx9dgqYWoL/edfZqPEswgei8Li6dVc1N0deqsGHyk0q24e5/2FGZ6meq4Ga2lNR+Fep8ZazAbBHWgMCJhI2ElaRmBCwkREnYRloBQaRSSmukUDYHjDA3GEQHrHLGiOEB8UQitARgIhigIRQwwOZ727Ar4dzXwruENychN0ubkEfhmgo79Y6l7zioB+NRO1FZodo7pYSsSWpAE8ShK/IaQOT71b4HH4cUMQDTXOr5qYBJIGgYHlfWUtt2kb91iUPhUUp8xcTcdo6U8JjXoUASqKmYudczC5A8LWlUbaHVfgYGXW3WxSi/ss6/ipMrj5G8w/sYGjqVPRgV+smw+1Cpujsp8yJuMNvXWAs5WqvSoof6wNOuCQ8r+sd/s5Onzljp7YwVT97hgh60mKfK9pMuzMHU/dYl6fhUUML9LrYwKt/s1PH4wPstPH4y2VN1Kv/DqUavSz5W+DTW4zYeJT3qFTzC5h8VgVTEYfK1gZ0/sBp/2rEEjX2Asegz978pzXG3DHMCPBgQfnL52K4optFEuctWlWBA4EjvC/wMDv4JgMdFaBHaArJSI2BGZGRJiJGwgRNIzJiJG4gRMI20eRABAeo0iktMaQQMs8TCImGsIgER4jRHwCIYhDABiEMVoChihtAaRGmPMBgeZu1j/zTFX/ABrbyyLaUxp0Htqw+XadQ/jp0W+It+UoQECG0OvK8ywJNSW/KBgGqRHLiSOvpNxTw9/uj1mR9hQ8QPSBqaG1XU6Owm5wO+GIT75I8zMSrshCNLj6TWV8AV1BgXihv4G0r0kf+dFbT4Tb7B3kwVKsK1KhSp1ACoYd3RtCLcJyZWInYP8AdbhzSp1FxyKHRH7+Ue8oNvegXTCb+024gehm9wG8NGrYA2J0F/1nMtldmtNnyrtKkxv7tIhmPgBmnQ9gbn0MNY3eq4+/UPPqFGkCwmMIjzGmAwiMIktoGgQkRhWTERpgY7CALJiILQHIukUkQaRQJTziELDWECAVjhABHCAYorQ2gKEGCEQCYLQ2igCMq1AouxCjqxAHxMru/u832DDGoozVHOSmDwDWuWbqANbTzrtzbmIxLlq1V3JJOrGw8lGgHgIFy7cq9KpiqL0qiVP2JV/ZuGsVbS9vAmc0CN0hJjQSdBc/OBItM/0ZsqFIDiy/WYSbNrHXLbzP5TcbN3MxNbhoPL9TAdTrUwPfEe2KpD7w+M3OF7KsQ/3gPMr9AZucL2OjT2lY+SqfzgUw7Qojn+cxau06X4QfS86enZBhgDmeof8AMB8hFV7LcCB/xb245z8eEDlL7WUe4ij0EwauJZuNvrL5vf2eUsPRarSqv3bWVtb9dZz+rhWVstibAHQdRe8CXD3uCpykcCtwwPUEc56Y7PcdVrbPoVK5JchhmPFlViFY9dOc5J2c9nNXFstbEK1PDCx10et/Cg5DqZ32hQVFVEAVVAVVGgAGgAEAkQER0RgMijrQEQGERjCSmMYQIyILR5EaBAkQaRRyDSKBIeMUR4wgQFHKII4QDEIoRAUMUMBQQwQKt2jbtNjsLkT95TOemDwY2sVJ5ac55y2jgHpOyVFKupsVYEET1tNNvBuzhsYtsRSDG1lcd2ov8rjWB5PqoZn7D0c6cpet49y6KNiMjMvsXsh0s384lP2Rh7NUvxGnreBtMBtV0qfsqQrEfwkgeHhLjs/f32ZArUGpjQHu6fC00mx6rUlCU077tYG9j3uesy6m6WLr4v2TVKhU2/aZTkAtck35crQOm7G25h6wBQqSeh19R1m4NVfH48pxl9gYnAPmYAqrW9omgPSdI2fWNWiKl+KqbekBu8m+lDCix1a2iqNSfPlKqK+Oxil6dSjSU8KZYZyOtuXrNljNzlrMzsys5DFSbkBvujLw9TNdszdzEezqmqQrLb2YYJqQTcgoAVHlAr++GPrjCNRr3FRHS97WZCdCCPGarcDAu+No932is6Z1OoyLze2gA5S2bfwDVsKxrD9oKLcON11BPwlu3D2ItGjh8qBWKq9QjiWK31gXQRR0REBsAEcRBAEUMEAERrRxEBECNhABHkQAQHLwhhThDAcw1ih5mKAhHCK0QgGGIRCAoYorwFFFCIAgaGCByLfZwuMqAjQsWN/dLZQReU4YYXJ07zXYjrfjOm9o2yO+tcC6sMjjkCPdJ8+HpOeY7DlSBfja3kYFnXZSuiBQNMpvwOmoII53ljwVesoAPEaZjcnw8JpN1MUCSDrYgDppLrUdQt+nzgVXe2qy0u+b5tAOf8xm03fX+xg+A+Equ9O06dRsha2UqPM31Eu2xKafZwL8VFreEBmHUEEcxwOunrJ2ptaxvbzuPjNecXkuVs2X3lBu3p4zZUNpJUp3Xn8usDT4le8LiwzAfOWfZoOY6aD68pXKzXqqo1uwsBz9JbNnUiqkkWJ11425QMkxQwQBaC0dAYAgjorQGxsktARAiIitH2ggOThFCOEEB3OEREaw2gKKG0UARwjbQiAYYLQiAoYLwwFBaImGBFXoqylWAZTxBFwfSc67TdlU6aUmpoqC7KcotrxBM6QRK7v7s81sHUsO9TtUHkvvfKBynd3ElKpAvrroJbqe2rk3IAXQa6k+PSUjZWK9jWSra6qwDj+Ey47ybHw1VfaqO86XVkJF/A2gVnaWwPbVC9Nh3mvY8jz1m92LunXVbPiGFO9/ZIxFx4v+QmButslWHukjNfOHbOD0Osu9DBEC2ZyLfwg+V+sDVYPC0sPfIqqC1z1J6kmQU6meoWoH71qi8Re3ER9bZKtUUOqkXvZiWOnXlNzX9mgLKoGbuqBpcczAx93aROJS/IVH8uIH1l3lR3JcPVrtmGYBFC37wXjmI6S3QCIIbRGAAIiIYoAtFaGKADBaExQGGCPgtAKrpFEDFAPOGI8TEIBgihgKCGK8BQwRQDCI28jr4hUBZ2VFH3mIA+JgTQGVDbHaRgaAP7Q1W/DSUnX+Y2AnO9udsWKckYamlFeRb9o5876CB3Inn/2lX3r34wmDQl3WpUsQtGmwZmJ073JR1JnB9sb7Y3EgLVxDleOVTkX1y2vK69S584F72JtOm9QtUphErF7JqVXvGwBPIcL+EsmGGVTTDXUG6a+7fleanEbF/wDDcHWUXy0wKlujm4b0J+c1tHHPSPMqPj6wL5sbZ+UkqctyTp8xLFR2e34riVvdraaOBrzlx+1KIGFVoBfOaXadbvWGpsFUeJOs2e1toKut+PAD6TX7t4I1q4duRzHoAOXnApGIp4zZe0XdmDZrVEdbhKiHQ0yOVuFvC87Lu3t6ljKQqUjwsHQ+8jcwfDxlP7XkHsaRtxcgHobXtfxnNti7crYSp7SixU8CDqrDow5iB6OinPNhdqdJ7LiUNM/jTvJ8OIl6wG0KVZc1GotRTzUg/EcoGUYIjCYCtBaGGA2COMEAQR0beALRR0UB/OCOIgtAaYo7LBlgCKGxmPjsUKVN6j6Kisx8gLwJqjgAliABqSdAPEnlKptXtBwtK4QtWb+DRf8AUfynOt5N6a+J95iKZJIpjRQDwv15TQZTAum1O0jEVNKQWkOo7zfEyp47aNWsb1XZz/ExPnpwEhWn/V/hHexN7eXIQMWrQB5f1ymh2jhCp8LyxlOf6+QmNiqOYEEacvzgVgGMPGZmJwhQA24iYkDvHZzUWvs2mjgEKrUmHW2hHwIlW3k3fbCvoCabHuN/9W8RJOxfaVvtFEnW6VV8rBW/KdTxWFSqhV1DKwsQRx/SBxKjVamcyHKfl5ETcJvBimGVMpbQDj8/CZm8+7BwxzA3ok6MbXXqGHPzku7m7wdwabM5I1K8NfGBNs7B1iR7RvaVW0091b8l/WdH2Jsz2NMA+8bFj424eQjtkbEWiL8XPPp4CZ79NYFC7Xj/AGaiOZqkj0XX6zj9tR5Tp/a1iL1aVL8KFiL83OnyE5uKdrfrAfRUX87eMyMJXek2ek7U2HNTY+tuMx9f69f1hPW3LprAu+x+07E07LiEWuOGYdyp8tD8pftgb5YXFWCPkf8A9Op3W/yng3pOGLTOvp05QGgQfprw8YHpWK84dsTfvF4WwY+2p6dypqwH8L8ROmbtb54bGaI2SpzpPo3iVP3h5QLKYIIbQAYDDaLLAQhhAigPgiigGKKKApXt/f7hiv8ADP1EUUDhlbgPT8pkVIYoESc/NZJQ4nzb84ooDV/SYmM95v8AN/ywRQMPGfuvRZXefxgigXXsn/vx/wDb1f8AmWd5wnAeQiigc77X/wB5hP5K30jdw/31D/E//KKKB2Hr6SAcYooHH+1H+/P/ACUfoZUE/X6xRQBV4erSAcfQxRQMylxH9coanu/5fziigY9XhBsn+8p5iKKB6N2V+4pf4azLiigAwmKKAIYoo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49158" name="Picture 102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3644900"/>
            <a:ext cx="12954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e 7"/>
          <p:cNvGrpSpPr/>
          <p:nvPr/>
        </p:nvGrpSpPr>
        <p:grpSpPr>
          <a:xfrm>
            <a:off x="3590363" y="168829"/>
            <a:ext cx="2473060" cy="1032023"/>
            <a:chOff x="3590363" y="168829"/>
            <a:chExt cx="2473060" cy="1032023"/>
          </a:xfrm>
        </p:grpSpPr>
        <p:pic>
          <p:nvPicPr>
            <p:cNvPr id="9" name="Picture 2" descr="Résultat de recherche d'images pour &quot;préfecture de région normandie&quot;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257798" y="168829"/>
              <a:ext cx="805625" cy="1032023"/>
            </a:xfrm>
            <a:prstGeom prst="rect">
              <a:avLst/>
            </a:prstGeom>
            <a:noFill/>
          </p:spPr>
        </p:pic>
        <p:pic>
          <p:nvPicPr>
            <p:cNvPr id="10" name="Picture 5" descr="d23074a60b0c4a936185061e7a9d802c2fc6aed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590363" y="330219"/>
              <a:ext cx="1354495" cy="596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1107</Words>
  <Application>Microsoft Office PowerPoint</Application>
  <PresentationFormat>Affichage à l'écran (4:3)</PresentationFormat>
  <Paragraphs>170</Paragraphs>
  <Slides>19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19</vt:i4>
      </vt:variant>
    </vt:vector>
  </HeadingPairs>
  <TitlesOfParts>
    <vt:vector size="33" baseType="lpstr">
      <vt:lpstr>MS PGothic</vt:lpstr>
      <vt:lpstr>Arial</vt:lpstr>
      <vt:lpstr>Calibri</vt:lpstr>
      <vt:lpstr>Courier New</vt:lpstr>
      <vt:lpstr>DejaVu Sans</vt:lpstr>
      <vt:lpstr>Segoe UI</vt:lpstr>
      <vt:lpstr>StarSymbol</vt:lpstr>
      <vt:lpstr>Times New Roman</vt:lpstr>
      <vt:lpstr>Titillium</vt:lpstr>
      <vt:lpstr>Wingdings</vt:lpstr>
      <vt:lpstr>Office Theme</vt:lpstr>
      <vt:lpstr>Office Theme</vt:lpstr>
      <vt:lpstr>1_Thème Office</vt:lpstr>
      <vt:lpstr>2_Thème Office</vt:lpstr>
      <vt:lpstr>Présentation PowerPoint</vt:lpstr>
      <vt:lpstr>Présentation PowerPoint</vt:lpstr>
      <vt:lpstr>En bref… L’engagement de Service Civique</vt:lpstr>
      <vt:lpstr>Les 9 domaines d’intervention possibles (1/2)</vt:lpstr>
      <vt:lpstr>Le Service Civique, un engagement pour tous les 16-25 ans dans 9 domaines d’intervention reconnus prioritaires pour la Nation (2/2)</vt:lpstr>
      <vt:lpstr>Toute mission de Service Civique doit respecter 3 grands principes :</vt:lpstr>
      <vt:lpstr>1 - Accessibilité</vt:lpstr>
      <vt:lpstr>3 - Non-substitution à l’emploi</vt:lpstr>
      <vt:lpstr>Le statut du volontaire pendant la mission</vt:lpstr>
      <vt:lpstr>Présentation PowerPoint</vt:lpstr>
      <vt:lpstr>Présentation PowerPoint</vt:lpstr>
      <vt:lpstr>Présentation PowerPoint</vt:lpstr>
      <vt:lpstr>Présentation PowerPoint</vt:lpstr>
      <vt:lpstr>Le programme national Citoyens de la culture :  Contenus de missions</vt:lpstr>
      <vt:lpstr>Présentation PowerPoint</vt:lpstr>
      <vt:lpstr>Répartition des missions par thématiques </vt:lpstr>
      <vt:lpstr>Les missions « Culture » et « Communication »   </vt:lpstr>
      <vt:lpstr>Présentation PowerPoint</vt:lpstr>
      <vt:lpstr>Les perspectives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Lionel BEZIEL</dc:creator>
  <cp:lastModifiedBy>Lionel BEZIEL</cp:lastModifiedBy>
  <cp:revision>106</cp:revision>
  <dcterms:modified xsi:type="dcterms:W3CDTF">2017-10-09T09:23:09Z</dcterms:modified>
</cp:coreProperties>
</file>