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2" r:id="rId3"/>
    <p:sldId id="278" r:id="rId4"/>
    <p:sldId id="279" r:id="rId5"/>
    <p:sldId id="283" r:id="rId6"/>
    <p:sldId id="273" r:id="rId7"/>
    <p:sldId id="272" r:id="rId8"/>
    <p:sldId id="280" r:id="rId9"/>
    <p:sldId id="281" r:id="rId10"/>
    <p:sldId id="256" r:id="rId11"/>
    <p:sldId id="284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8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5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orient="horz" pos="809">
          <p15:clr>
            <a:srgbClr val="A4A3A4"/>
          </p15:clr>
        </p15:guide>
        <p15:guide id="4" orient="horz" pos="1785">
          <p15:clr>
            <a:srgbClr val="A4A3A4"/>
          </p15:clr>
        </p15:guide>
        <p15:guide id="5" pos="2490">
          <p15:clr>
            <a:srgbClr val="A4A3A4"/>
          </p15:clr>
        </p15:guide>
        <p15:guide id="6" pos="5510">
          <p15:clr>
            <a:srgbClr val="A4A3A4"/>
          </p15:clr>
        </p15:guide>
        <p15:guide id="7" pos="1131">
          <p15:clr>
            <a:srgbClr val="A4A3A4"/>
          </p15:clr>
        </p15:guide>
        <p15:guide id="8" pos="3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C09"/>
    <a:srgbClr val="F9FBFD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73" autoAdjust="0"/>
  </p:normalViewPr>
  <p:slideViewPr>
    <p:cSldViewPr snapToGrid="0" showGuides="1">
      <p:cViewPr varScale="1">
        <p:scale>
          <a:sx n="115" d="100"/>
          <a:sy n="115" d="100"/>
        </p:scale>
        <p:origin x="1470" y="108"/>
      </p:cViewPr>
      <p:guideLst>
        <p:guide orient="horz" pos="3085"/>
        <p:guide orient="horz" pos="4156"/>
        <p:guide orient="horz" pos="809"/>
        <p:guide orient="horz" pos="1785"/>
        <p:guide pos="2490"/>
        <p:guide pos="5510"/>
        <p:guide pos="1131"/>
        <p:guide pos="393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ssociations\CC_Associations_V3_vuE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ssociations\CC_Associations_VF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ssociations\CC_Associations_VF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ssociations\CC_Associations_VF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Associations\CC_Associations_V3_vu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'Graphique 7'!$D$38</c:f>
              <c:strCache>
                <c:ptCount val="1"/>
                <c:pt idx="0">
                  <c:v>Recettes d'activité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7'!$C$39:$C$43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7'!$D$39:$D$43</c:f>
              <c:numCache>
                <c:formatCode>General</c:formatCode>
                <c:ptCount val="5"/>
                <c:pt idx="0">
                  <c:v>49.19</c:v>
                </c:pt>
                <c:pt idx="1">
                  <c:v>76.22</c:v>
                </c:pt>
                <c:pt idx="2">
                  <c:v>23.53</c:v>
                </c:pt>
                <c:pt idx="3">
                  <c:v>40.82</c:v>
                </c:pt>
                <c:pt idx="4">
                  <c:v>34.29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50-4BC8-9617-E36D0A8261D0}"/>
            </c:ext>
          </c:extLst>
        </c:ser>
        <c:ser>
          <c:idx val="1"/>
          <c:order val="1"/>
          <c:tx>
            <c:strRef>
              <c:f>'Graphique 7'!$E$38</c:f>
              <c:strCache>
                <c:ptCount val="1"/>
                <c:pt idx="0">
                  <c:v>Subventions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7'!$C$39:$C$43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7'!$E$39:$E$43</c:f>
              <c:numCache>
                <c:formatCode>General</c:formatCode>
                <c:ptCount val="5"/>
                <c:pt idx="0">
                  <c:v>21.1</c:v>
                </c:pt>
                <c:pt idx="1">
                  <c:v>11.17</c:v>
                </c:pt>
                <c:pt idx="2">
                  <c:v>27.67</c:v>
                </c:pt>
                <c:pt idx="3">
                  <c:v>19.399999999999999</c:v>
                </c:pt>
                <c:pt idx="4">
                  <c:v>43.7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6250-4BC8-9617-E36D0A8261D0}"/>
            </c:ext>
          </c:extLst>
        </c:ser>
        <c:ser>
          <c:idx val="2"/>
          <c:order val="2"/>
          <c:tx>
            <c:strRef>
              <c:f>'Graphique 7'!$F$38</c:f>
              <c:strCache>
                <c:ptCount val="1"/>
                <c:pt idx="0">
                  <c:v>Dons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7'!$C$39:$C$43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7'!$F$39:$F$43</c:f>
              <c:numCache>
                <c:formatCode>General</c:formatCode>
                <c:ptCount val="5"/>
                <c:pt idx="0">
                  <c:v>12.59</c:v>
                </c:pt>
                <c:pt idx="1">
                  <c:v>10.23</c:v>
                </c:pt>
                <c:pt idx="2">
                  <c:v>13.08</c:v>
                </c:pt>
                <c:pt idx="3">
                  <c:v>17.510000000000002</c:v>
                </c:pt>
                <c:pt idx="4">
                  <c:v>15.78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6250-4BC8-9617-E36D0A8261D0}"/>
            </c:ext>
          </c:extLst>
        </c:ser>
        <c:ser>
          <c:idx val="3"/>
          <c:order val="3"/>
          <c:tx>
            <c:strRef>
              <c:f>'Graphique 7'!$G$38</c:f>
              <c:strCache>
                <c:ptCount val="1"/>
                <c:pt idx="0">
                  <c:v>Cotisations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7'!$C$39:$C$43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7'!$G$39:$G$43</c:f>
              <c:numCache>
                <c:formatCode>General</c:formatCode>
                <c:ptCount val="5"/>
                <c:pt idx="0">
                  <c:v>17.12</c:v>
                </c:pt>
                <c:pt idx="1">
                  <c:v>2.38</c:v>
                </c:pt>
                <c:pt idx="2">
                  <c:v>35.72</c:v>
                </c:pt>
                <c:pt idx="3">
                  <c:v>22.27</c:v>
                </c:pt>
                <c:pt idx="4">
                  <c:v>6.23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6250-4BC8-9617-E36D0A826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28784320"/>
        <c:axId val="328783992"/>
        <c:extLst/>
      </c:barChart>
      <c:catAx>
        <c:axId val="32878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8783992"/>
        <c:crosses val="autoZero"/>
        <c:auto val="1"/>
        <c:lblAlgn val="ctr"/>
        <c:lblOffset val="100"/>
        <c:noMultiLvlLbl val="0"/>
      </c:catAx>
      <c:valAx>
        <c:axId val="32878399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en %</a:t>
                </a:r>
              </a:p>
            </c:rich>
          </c:tx>
          <c:layout>
            <c:manualLayout>
              <c:xMode val="edge"/>
              <c:yMode val="edge"/>
              <c:x val="1.1280315848843767E-2"/>
              <c:y val="1.902522185085901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87843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013795236921354E-2"/>
          <c:y val="5.9283429372677852E-2"/>
          <c:w val="0.73595897197933136"/>
          <c:h val="0.667892157257408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'Graphique 10'!$A$29</c:f>
              <c:strCache>
                <c:ptCount val="1"/>
                <c:pt idx="0">
                  <c:v>Moins de 10 adhérents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'Graphique 10'!$B$28:$G$28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10'!$B$29:$G$29</c:f>
              <c:numCache>
                <c:formatCode>0</c:formatCode>
                <c:ptCount val="6"/>
                <c:pt idx="0">
                  <c:v>24.79</c:v>
                </c:pt>
                <c:pt idx="1">
                  <c:v>44.1</c:v>
                </c:pt>
                <c:pt idx="2">
                  <c:v>3.83</c:v>
                </c:pt>
                <c:pt idx="3">
                  <c:v>24.79</c:v>
                </c:pt>
                <c:pt idx="4">
                  <c:v>17.12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9-4C76-9730-BA233F596196}"/>
            </c:ext>
          </c:extLst>
        </c:ser>
        <c:ser>
          <c:idx val="1"/>
          <c:order val="1"/>
          <c:tx>
            <c:strRef>
              <c:f>'Graphique 10'!$A$30</c:f>
              <c:strCache>
                <c:ptCount val="1"/>
                <c:pt idx="0">
                  <c:v>10 à 50 adhérents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'Graphique 10'!$B$28:$G$28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10'!$B$30:$G$30</c:f>
              <c:numCache>
                <c:formatCode>0</c:formatCode>
                <c:ptCount val="6"/>
                <c:pt idx="0">
                  <c:v>33.93</c:v>
                </c:pt>
                <c:pt idx="1">
                  <c:v>39.340000000000003</c:v>
                </c:pt>
                <c:pt idx="2">
                  <c:v>25.48</c:v>
                </c:pt>
                <c:pt idx="3">
                  <c:v>41.42</c:v>
                </c:pt>
                <c:pt idx="4">
                  <c:v>32.950000000000003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9-4C76-9730-BA233F596196}"/>
            </c:ext>
          </c:extLst>
        </c:ser>
        <c:ser>
          <c:idx val="2"/>
          <c:order val="2"/>
          <c:tx>
            <c:strRef>
              <c:f>'Graphique 10'!$A$31</c:f>
              <c:strCache>
                <c:ptCount val="1"/>
                <c:pt idx="0">
                  <c:v>50 à 100 adhérents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'Graphique 10'!$B$28:$G$28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10'!$B$31:$G$31</c:f>
              <c:numCache>
                <c:formatCode>0</c:formatCode>
                <c:ptCount val="6"/>
                <c:pt idx="0">
                  <c:v>15.13</c:v>
                </c:pt>
                <c:pt idx="1">
                  <c:v>9.23</c:v>
                </c:pt>
                <c:pt idx="2">
                  <c:v>20.38</c:v>
                </c:pt>
                <c:pt idx="3">
                  <c:v>17.78</c:v>
                </c:pt>
                <c:pt idx="4">
                  <c:v>18.850000000000001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39-4C76-9730-BA233F596196}"/>
            </c:ext>
          </c:extLst>
        </c:ser>
        <c:ser>
          <c:idx val="3"/>
          <c:order val="3"/>
          <c:tx>
            <c:strRef>
              <c:f>'Graphique 10'!$A$32</c:f>
              <c:strCache>
                <c:ptCount val="1"/>
                <c:pt idx="0">
                  <c:v>Plus de 100 adhérents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'Graphique 10'!$B$28:$G$28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10'!$B$32:$G$32</c:f>
              <c:numCache>
                <c:formatCode>0</c:formatCode>
                <c:ptCount val="6"/>
                <c:pt idx="0">
                  <c:v>26.16</c:v>
                </c:pt>
                <c:pt idx="1">
                  <c:v>7.33</c:v>
                </c:pt>
                <c:pt idx="2">
                  <c:v>50.32</c:v>
                </c:pt>
                <c:pt idx="3">
                  <c:v>16.010000000000002</c:v>
                </c:pt>
                <c:pt idx="4">
                  <c:v>31.08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39-4C76-9730-BA233F596196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</c:dLbls>
        <c:gapWidth val="150"/>
        <c:overlap val="100"/>
        <c:axId val="318378712"/>
        <c:axId val="318384616"/>
      </c:barChart>
      <c:catAx>
        <c:axId val="318378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18384616"/>
        <c:crosses val="autoZero"/>
        <c:auto val="1"/>
        <c:lblAlgn val="ctr"/>
        <c:lblOffset val="100"/>
        <c:noMultiLvlLbl val="0"/>
      </c:catAx>
      <c:valAx>
        <c:axId val="31838461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183787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2469569756819072"/>
          <c:y val="8.5322742758725742E-2"/>
          <c:w val="0.15541576639936583"/>
          <c:h val="0.471178374256195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62379702537195E-2"/>
          <c:y val="5.0925925925925923E-2"/>
          <c:w val="0.73327494389288295"/>
          <c:h val="0.6389124356488079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'Graphique 12'!$B$28</c:f>
              <c:strCache>
                <c:ptCount val="1"/>
                <c:pt idx="0">
                  <c:v>Moins de 1 ETP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12'!$A$29:$A$33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12'!$B$29:$B$33</c:f>
              <c:numCache>
                <c:formatCode>0</c:formatCode>
                <c:ptCount val="5"/>
                <c:pt idx="0">
                  <c:v>69.38</c:v>
                </c:pt>
                <c:pt idx="1">
                  <c:v>73.069999999999993</c:v>
                </c:pt>
                <c:pt idx="2">
                  <c:v>63.43</c:v>
                </c:pt>
                <c:pt idx="3">
                  <c:v>83.29</c:v>
                </c:pt>
                <c:pt idx="4">
                  <c:v>58.86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46-470D-8B1C-39C1C835A68F}"/>
            </c:ext>
          </c:extLst>
        </c:ser>
        <c:ser>
          <c:idx val="2"/>
          <c:order val="1"/>
          <c:tx>
            <c:strRef>
              <c:f>'Graphique 12'!$C$28</c:f>
              <c:strCache>
                <c:ptCount val="1"/>
                <c:pt idx="0">
                  <c:v>1 à 4 ETP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12'!$A$29:$A$33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12'!$C$29:$C$33</c:f>
              <c:numCache>
                <c:formatCode>0</c:formatCode>
                <c:ptCount val="5"/>
                <c:pt idx="0">
                  <c:v>21.28</c:v>
                </c:pt>
                <c:pt idx="1">
                  <c:v>22.3</c:v>
                </c:pt>
                <c:pt idx="2">
                  <c:v>21.45</c:v>
                </c:pt>
                <c:pt idx="3">
                  <c:v>12.51</c:v>
                </c:pt>
                <c:pt idx="4">
                  <c:v>26.51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46-470D-8B1C-39C1C835A68F}"/>
            </c:ext>
          </c:extLst>
        </c:ser>
        <c:ser>
          <c:idx val="3"/>
          <c:order val="2"/>
          <c:tx>
            <c:strRef>
              <c:f>'Graphique 12'!$D$28</c:f>
              <c:strCache>
                <c:ptCount val="1"/>
                <c:pt idx="0">
                  <c:v>4 ETP ou plus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12'!$A$29:$A$33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12'!$D$29:$D$33</c:f>
              <c:numCache>
                <c:formatCode>0</c:formatCode>
                <c:ptCount val="5"/>
                <c:pt idx="0">
                  <c:v>9.34</c:v>
                </c:pt>
                <c:pt idx="1">
                  <c:v>4.63</c:v>
                </c:pt>
                <c:pt idx="2">
                  <c:v>15.12</c:v>
                </c:pt>
                <c:pt idx="3">
                  <c:v>4.2</c:v>
                </c:pt>
                <c:pt idx="4">
                  <c:v>14.63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46-470D-8B1C-39C1C835A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9300096"/>
        <c:axId val="249299440"/>
      </c:barChart>
      <c:catAx>
        <c:axId val="24930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249299440"/>
        <c:crosses val="autoZero"/>
        <c:auto val="1"/>
        <c:lblAlgn val="ctr"/>
        <c:lblOffset val="100"/>
        <c:noMultiLvlLbl val="0"/>
      </c:catAx>
      <c:valAx>
        <c:axId val="24929944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930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763875600482641E-2"/>
          <c:y val="5.9936387605599814E-2"/>
          <c:w val="0.74439243715306436"/>
          <c:h val="0.619737595678575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'Graphique 15'!$A$32</c:f>
              <c:strCache>
                <c:ptCount val="1"/>
                <c:pt idx="0">
                  <c:v>Appartient à un réseau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15'!$B$31:$G$31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15'!$B$32:$G$32</c:f>
              <c:numCache>
                <c:formatCode>0</c:formatCode>
                <c:ptCount val="6"/>
                <c:pt idx="0">
                  <c:v>32.64</c:v>
                </c:pt>
                <c:pt idx="1">
                  <c:v>19.72</c:v>
                </c:pt>
                <c:pt idx="2">
                  <c:v>47.24</c:v>
                </c:pt>
                <c:pt idx="3">
                  <c:v>21.89</c:v>
                </c:pt>
                <c:pt idx="4">
                  <c:v>48.25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1-45E5-8757-849ED69E6FB0}"/>
            </c:ext>
          </c:extLst>
        </c:ser>
        <c:ser>
          <c:idx val="1"/>
          <c:order val="1"/>
          <c:tx>
            <c:strRef>
              <c:f>'Graphique 15'!$A$33</c:f>
              <c:strCache>
                <c:ptCount val="1"/>
                <c:pt idx="0">
                  <c:v>N'appartient pas à un réseau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'Graphique 15'!$B$31:$G$31</c:f>
              <c:strCache>
                <c:ptCount val="5"/>
                <c:pt idx="0">
                  <c:v>Ensemble des associations culturelles employeuses
43 400 associations</c:v>
                </c:pt>
                <c:pt idx="1">
                  <c:v>Spectacle vivant
20 000 associations</c:v>
                </c:pt>
                <c:pt idx="2">
                  <c:v>Animation et éducation artistique et culturelle
14 000 associations</c:v>
                </c:pt>
                <c:pt idx="3">
                  <c:v>Arts visuels et écriture
5 000 associations</c:v>
                </c:pt>
                <c:pt idx="4">
                  <c:v>Patrimoine
4 000 associations</c:v>
                </c:pt>
              </c:strCache>
            </c:strRef>
          </c:cat>
          <c:val>
            <c:numRef>
              <c:f>'Graphique 15'!$B$33:$G$33</c:f>
              <c:numCache>
                <c:formatCode>0</c:formatCode>
                <c:ptCount val="6"/>
                <c:pt idx="0">
                  <c:v>67.36</c:v>
                </c:pt>
                <c:pt idx="1">
                  <c:v>80.28</c:v>
                </c:pt>
                <c:pt idx="2">
                  <c:v>52.76</c:v>
                </c:pt>
                <c:pt idx="3">
                  <c:v>78.11</c:v>
                </c:pt>
                <c:pt idx="4">
                  <c:v>51.75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1-45E5-8757-849ED69E6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30822104"/>
        <c:axId val="330817512"/>
      </c:barChart>
      <c:catAx>
        <c:axId val="3308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0817512"/>
        <c:crosses val="autoZero"/>
        <c:auto val="1"/>
        <c:lblAlgn val="ctr"/>
        <c:lblOffset val="100"/>
        <c:noMultiLvlLbl val="0"/>
      </c:catAx>
      <c:valAx>
        <c:axId val="33081751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08221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847387791235438"/>
          <c:y val="4.0340517842945532E-2"/>
          <c:w val="0.16049103604653836"/>
          <c:h val="0.605456885607915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'Graphique 6'!$A$33:$A$36</cx:f>
        <cx:lvl ptCount="4">
          <cx:pt idx="0">Animation et éducation artistique et culturelle</cx:pt>
          <cx:pt idx="1">Spectacle vivant</cx:pt>
          <cx:pt idx="2">Patrimoine</cx:pt>
          <cx:pt idx="3">Arts visuels et écriture</cx:pt>
        </cx:lvl>
      </cx:strDim>
      <cx:numDim type="size">
        <cx:f>'Graphique 6'!$B$33:$B$36</cx:f>
        <cx:lvl ptCount="4" formatCode="Standard">
          <cx:pt idx="0">33.316244444379812</cx:pt>
          <cx:pt idx="1">46.325708821860182</cx:pt>
          <cx:pt idx="2">9.1827766898413508</cx:pt>
          <cx:pt idx="3">11.175270043918651</cx:pt>
        </cx:lvl>
      </cx:numDim>
    </cx:data>
  </cx:chartData>
  <cx:chart>
    <cx:plotArea>
      <cx:plotAreaRegion>
        <cx:series layoutId="treemap" uniqueId="{EB79BB12-7957-48FF-8F65-9FE60F0D112D}">
          <cx:dataPt idx="0">
            <cx:spPr>
              <a:solidFill>
                <a:schemeClr val="accent1">
                  <a:lumMod val="75000"/>
                </a:schemeClr>
              </a:solidFill>
            </cx:spPr>
          </cx:dataPt>
          <cx:dataPt idx="1">
            <cx:spPr>
              <a:solidFill>
                <a:schemeClr val="accent1">
                  <a:lumMod val="50000"/>
                </a:schemeClr>
              </a:solidFill>
            </cx:spPr>
          </cx:dataPt>
          <cx:dataPt idx="2">
            <cx:spPr>
              <a:solidFill>
                <a:schemeClr val="accent1">
                  <a:lumMod val="20000"/>
                  <a:lumOff val="80000"/>
                </a:schemeClr>
              </a:solidFill>
            </cx:spPr>
          </cx:dataPt>
          <cx:dataPt idx="3">
            <cx:spPr>
              <a:solidFill>
                <a:schemeClr val="accent1">
                  <a:lumMod val="60000"/>
                  <a:lumOff val="40000"/>
                </a:schemeClr>
              </a:solidFill>
            </cx:spPr>
          </cx:dataPt>
          <cx:dataLabels pos="inEnd">
            <cx:numFmt formatCode="# ##0" sourceLinked="0"/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fr-FR">
                  <a:solidFill>
                    <a:schemeClr val="tx1"/>
                  </a:solidFill>
                </a:endParaRPr>
              </a:p>
            </cx:txPr>
            <cx:visibility seriesName="0" categoryName="1" value="1"/>
            <cx:separator>
</cx:separator>
            <cx:dataLabel idx="0" pos="inEnd">
              <cx:numFmt formatCode="# ##0" sourceLinked="0"/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r>
                    <a:rPr lang="fr-FR">
                      <a:solidFill>
                        <a:schemeClr val="bg1"/>
                      </a:solidFill>
                    </a:rPr>
                    <a:t>Animation et éducation artistique et culturelle
33</a:t>
                  </a:r>
                </a:p>
              </cx:txPr>
              <cx:visibility seriesName="0" categoryName="1" value="1"/>
              <cx:separator>
</cx:separator>
            </cx:dataLabel>
            <cx:dataLabel idx="1" pos="inEnd">
              <cx:numFmt formatCode="# ##0" sourceLinked="0"/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r>
                    <a:rPr lang="fr-FR">
                      <a:solidFill>
                        <a:schemeClr val="bg1"/>
                      </a:solidFill>
                    </a:rPr>
                    <a:t>Spectacle vivant
46</a:t>
                  </a:r>
                </a:p>
              </cx:txPr>
              <cx:visibility seriesName="0" categoryName="1" value="1"/>
              <cx:separator>
</cx:separator>
            </cx:dataLabel>
            <cx:dataLabel idx="2" pos="inEnd">
              <cx:numFmt formatCode="# ##0" sourceLinked="0"/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fr-FR">
                      <a:solidFill>
                        <a:schemeClr val="tx1"/>
                      </a:solidFill>
                    </a:rPr>
                    <a:t>Patrimoine
9</a:t>
                  </a:r>
                </a:p>
              </cx:txPr>
              <cx:visibility seriesName="0" categoryName="1" value="1"/>
              <cx:separator>
</cx:separator>
            </cx:dataLabel>
          </cx:dataLabels>
          <cx:dataId val="0"/>
          <cx:layoutPr>
            <cx:parentLabelLayout val="overlapping"/>
          </cx:layoutPr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bg1"/>
    </cs:fontRef>
    <cs:defRPr sz="90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84613" y="2751138"/>
            <a:ext cx="4891087" cy="1341891"/>
          </a:xfrm>
        </p:spPr>
        <p:txBody>
          <a:bodyPr anchor="t">
            <a:normAutofit/>
          </a:bodyPr>
          <a:lstStyle>
            <a:lvl1pPr algn="l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84566" y="4913654"/>
            <a:ext cx="4893575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27" y="584792"/>
            <a:ext cx="1079754" cy="138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29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36072" y="1"/>
            <a:ext cx="9180072" cy="6857999"/>
          </a:xfrm>
          <a:prstGeom prst="rect">
            <a:avLst/>
          </a:prstGeom>
          <a:gradFill flip="none" rotWithShape="1">
            <a:gsLst>
              <a:gs pos="0">
                <a:srgbClr val="163F70"/>
              </a:gs>
              <a:gs pos="71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98002" y="2743200"/>
            <a:ext cx="4877697" cy="2570163"/>
          </a:xfrm>
        </p:spPr>
        <p:txBody>
          <a:bodyPr anchor="t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97956" y="5450682"/>
            <a:ext cx="4880177" cy="548481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27" y="584792"/>
            <a:ext cx="1079754" cy="138788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3072" y="1"/>
            <a:ext cx="35871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07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7488" y="1902610"/>
            <a:ext cx="7260976" cy="450215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-1" y="1252356"/>
            <a:ext cx="1487489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487488" y="929895"/>
            <a:ext cx="7259636" cy="743694"/>
          </a:xfrm>
        </p:spPr>
        <p:txBody>
          <a:bodyPr anchor="t"/>
          <a:lstStyle>
            <a:lvl1pPr>
              <a:lnSpc>
                <a:spcPts val="3200"/>
              </a:lnSpc>
              <a:defRPr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89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888" y="1812505"/>
            <a:ext cx="8124576" cy="4785145"/>
          </a:xfrm>
        </p:spPr>
        <p:txBody>
          <a:bodyPr>
            <a:normAutofit/>
          </a:bodyPr>
          <a:lstStyle>
            <a:lvl1pPr marL="276225" indent="-276225">
              <a:lnSpc>
                <a:spcPts val="19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⁄"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542925" indent="-257175">
              <a:lnSpc>
                <a:spcPts val="19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/>
            </a:lvl2pPr>
            <a:lvl3pPr>
              <a:lnSpc>
                <a:spcPts val="1900"/>
              </a:lnSpc>
              <a:spcBef>
                <a:spcPts val="600"/>
              </a:spcBef>
              <a:defRPr sz="1800"/>
            </a:lvl3pPr>
            <a:lvl4pPr>
              <a:lnSpc>
                <a:spcPts val="1900"/>
              </a:lnSpc>
              <a:spcBef>
                <a:spcPts val="600"/>
              </a:spcBef>
              <a:defRPr sz="1600"/>
            </a:lvl4pPr>
            <a:lvl5pPr>
              <a:lnSpc>
                <a:spcPts val="19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1251457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23237" cy="743694"/>
          </a:xfrm>
        </p:spPr>
        <p:txBody>
          <a:bodyPr anchor="t">
            <a:normAutofit/>
          </a:bodyPr>
          <a:lstStyle>
            <a:lvl1pPr>
              <a:lnSpc>
                <a:spcPts val="2800"/>
              </a:lnSpc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94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2124075"/>
            <a:ext cx="4038600" cy="4002088"/>
          </a:xfrm>
        </p:spPr>
        <p:txBody>
          <a:bodyPr>
            <a:normAutofit/>
          </a:bodyPr>
          <a:lstStyle>
            <a:lvl1pPr marL="276225" indent="-276225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24075"/>
            <a:ext cx="4038600" cy="4002088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9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866395"/>
            <a:ext cx="8052568" cy="1143000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7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76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76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125" y="997314"/>
            <a:ext cx="3008313" cy="908050"/>
          </a:xfrm>
        </p:spPr>
        <p:txBody>
          <a:bodyPr anchor="t">
            <a:noAutofit/>
          </a:bodyPr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41750" y="949690"/>
            <a:ext cx="5111750" cy="5384800"/>
          </a:xfrm>
        </p:spPr>
        <p:txBody>
          <a:bodyPr>
            <a:normAutofit/>
          </a:bodyPr>
          <a:lstStyle>
            <a:lvl1pPr marL="266700" indent="-266700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542925" indent="-276225">
              <a:defRPr sz="2000"/>
            </a:lvl2pPr>
            <a:lvl3pPr marL="809625" indent="-266700">
              <a:defRPr sz="1800"/>
            </a:lvl3pPr>
            <a:lvl4pPr marL="1162050" indent="-352425">
              <a:defRPr sz="1600"/>
            </a:lvl4pPr>
            <a:lvl5pPr marL="1438275" indent="-276225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125" y="1905365"/>
            <a:ext cx="3008313" cy="44783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1242831"/>
            <a:ext cx="623888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9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04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7487" y="4800600"/>
            <a:ext cx="72596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7489" y="971549"/>
            <a:ext cx="7259636" cy="3756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7487" y="5367338"/>
            <a:ext cx="72596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D431-8979-40BA-906D-370E0EB62E2B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3DE8-BFA3-4C80-A813-E33BBD8340D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ustomShape 2"/>
          <p:cNvSpPr/>
          <p:nvPr userDrawn="1"/>
        </p:nvSpPr>
        <p:spPr>
          <a:xfrm>
            <a:off x="8705152" y="6442494"/>
            <a:ext cx="306016" cy="306018"/>
          </a:xfrm>
          <a:prstGeom prst="ellipse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txBody>
          <a:bodyPr lIns="45719" rIns="45719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" name="TextShape 3"/>
          <p:cNvSpPr txBox="1"/>
          <p:nvPr userDrawn="1"/>
        </p:nvSpPr>
        <p:spPr>
          <a:xfrm>
            <a:off x="8724153" y="6490079"/>
            <a:ext cx="273106" cy="213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4999" tIns="44999" rIns="44999" bIns="44999">
            <a:spAutoFit/>
          </a:bodyPr>
          <a:lstStyle/>
          <a:p>
            <a:pPr algn="ctr"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fld id="{86CB4B4D-7CA3-9044-876B-883B54F8677D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t>‹N°›</a:t>
            </a:fld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75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00000">
                <a:schemeClr val="accent1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07704" y="989856"/>
            <a:ext cx="67687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07704" y="2132856"/>
            <a:ext cx="6779096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B5CD431-8979-40BA-906D-370E0EB62E2B}" type="datetimeFigureOut">
              <a:rPr lang="fr-FR" smtClean="0"/>
              <a:pPr/>
              <a:t>10/09/2019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18A3DE8-BFA3-4C80-A813-E33BBD8340D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8" y="67919"/>
            <a:ext cx="865058" cy="58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1940694" y="166152"/>
            <a:ext cx="2403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Ministère de la </a:t>
            </a:r>
            <a:r>
              <a:rPr lang="fr-FR" sz="2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  <a:endParaRPr lang="fr-FR" sz="16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26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lture.gouv.fr/Etudes-et-statistiqu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Café du </a:t>
            </a:r>
            <a:r>
              <a:rPr lang="fr-FR" dirty="0" smtClean="0"/>
              <a:t>DEPS 2019 #</a:t>
            </a:r>
            <a:r>
              <a:rPr lang="fr-FR" dirty="0"/>
              <a:t>5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Les associations culturelles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Jean-Philippe RATHLE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10 septembre 2019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97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Focus sur les associations employeuses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Typologie</a:t>
            </a:r>
          </a:p>
        </p:txBody>
      </p:sp>
      <p:sp>
        <p:nvSpPr>
          <p:cNvPr id="4" name="TextShape 7"/>
          <p:cNvSpPr txBox="1"/>
          <p:nvPr/>
        </p:nvSpPr>
        <p:spPr>
          <a:xfrm>
            <a:off x="4006047" y="5753055"/>
            <a:ext cx="2880001" cy="22937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lang="fr-FR" sz="900" dirty="0" smtClean="0">
                <a:latin typeface="Arial Narrow" panose="020B0606020202030204" pitchFamily="34" charset="0"/>
              </a:rPr>
              <a:t>Les associations culturelles</a:t>
            </a:r>
            <a:endParaRPr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623880" y="972360"/>
            <a:ext cx="812304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ts val="2801"/>
              </a:lnSpc>
            </a:pPr>
            <a:r>
              <a:rPr lang="fr-FR" sz="3000" spc="-1" dirty="0" smtClean="0">
                <a:solidFill>
                  <a:srgbClr val="578ED1"/>
                </a:solidFill>
                <a:latin typeface="Arial"/>
              </a:rPr>
              <a:t>Présentation des quatre classes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698695" y="1230284"/>
            <a:ext cx="8287364" cy="39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Graphique 5"/>
              <p:cNvGraphicFramePr/>
              <p:nvPr>
                <p:extLst>
                  <p:ext uri="{D42A27DB-BD31-4B8C-83A1-F6EECF244321}">
                    <p14:modId xmlns:p14="http://schemas.microsoft.com/office/powerpoint/2010/main" val="3129040294"/>
                  </p:ext>
                </p:extLst>
              </p:nvPr>
            </p:nvGraphicFramePr>
            <p:xfrm>
              <a:off x="2984270" y="1797677"/>
              <a:ext cx="6001789" cy="361257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Graphique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84270" y="1797677"/>
                <a:ext cx="6001789" cy="361257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ZoneTexte 7"/>
          <p:cNvSpPr txBox="1"/>
          <p:nvPr/>
        </p:nvSpPr>
        <p:spPr>
          <a:xfrm>
            <a:off x="8351100" y="1545605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984270" y="5455408"/>
            <a:ext cx="61680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Champ : France, associations culturelles ayant eu une masse salariale non nulle en 2013 relevant de la loi 1901 et assimilées, ayant eu au moins un jour d’existence en 2013</a:t>
            </a:r>
            <a:r>
              <a:rPr lang="fr-FR" sz="1100" dirty="0" smtClean="0"/>
              <a:t>.</a:t>
            </a:r>
          </a:p>
          <a:p>
            <a:r>
              <a:rPr lang="fr-FR" sz="1100" dirty="0"/>
              <a:t>Source : Insee, enquête Associations 2014 / DEPS, Ministère de la Culture 2019</a:t>
            </a:r>
          </a:p>
        </p:txBody>
      </p:sp>
      <p:sp>
        <p:nvSpPr>
          <p:cNvPr id="7" name="Espace réservé du contenu 6"/>
          <p:cNvSpPr txBox="1">
            <a:spLocks/>
          </p:cNvSpPr>
          <p:nvPr/>
        </p:nvSpPr>
        <p:spPr>
          <a:xfrm>
            <a:off x="66502" y="1667932"/>
            <a:ext cx="2917768" cy="452966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fr-FR" sz="2100" dirty="0" smtClean="0">
                <a:solidFill>
                  <a:prstClr val="black"/>
                </a:solidFill>
                <a:latin typeface="Baskerville MT Pro" charset="0"/>
                <a:ea typeface="Baskerville MT Pro" charset="0"/>
                <a:cs typeface="Baskerville MT Pro" charset="0"/>
              </a:rPr>
              <a:t>Quelques modalités structurent les associations culturelles</a:t>
            </a: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endParaRPr lang="fr-FR" sz="2100" dirty="0" smtClean="0">
              <a:solidFill>
                <a:prstClr val="black"/>
              </a:solidFill>
              <a:latin typeface="Baskerville MT Pro" charset="0"/>
              <a:ea typeface="Baskerville MT Pro" charset="0"/>
              <a:cs typeface="Baskerville MT Pro" charset="0"/>
            </a:endParaRP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fr-FR" sz="2100" dirty="0" smtClean="0">
                <a:solidFill>
                  <a:prstClr val="black"/>
                </a:solidFill>
                <a:latin typeface="Baskerville MT Pro" charset="0"/>
                <a:ea typeface="Baskerville MT Pro" charset="0"/>
                <a:cs typeface="Baskerville MT Pro" charset="0"/>
              </a:rPr>
              <a:t>Une analyse en correspondance multiple (ACM) suivie d’une classification ascendante hiérarchique (CAH) a permis de dégager une </a:t>
            </a:r>
            <a:r>
              <a:rPr lang="fr-FR" sz="2100" b="1" dirty="0" smtClean="0">
                <a:solidFill>
                  <a:prstClr val="black"/>
                </a:solidFill>
                <a:latin typeface="Baskerville MT Pro" charset="0"/>
                <a:ea typeface="Baskerville MT Pro" charset="0"/>
                <a:cs typeface="Baskerville MT Pro" charset="0"/>
              </a:rPr>
              <a:t>catégorisation des associations</a:t>
            </a: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endParaRPr lang="fr-FR" sz="2100" b="1" dirty="0">
              <a:solidFill>
                <a:prstClr val="black"/>
              </a:solidFill>
              <a:latin typeface="Baskerville MT Pro" charset="0"/>
            </a:endParaRP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Baskerville MT Pro" charset="0"/>
                <a:ea typeface="Baskerville MT Pro" charset="0"/>
                <a:cs typeface="Baskerville MT Pro" charset="0"/>
              </a:rPr>
              <a:t>Le domaine d’exercice est la modalité la plus </a:t>
            </a:r>
            <a:r>
              <a:rPr lang="fr-FR" sz="2100" dirty="0" smtClean="0">
                <a:solidFill>
                  <a:prstClr val="black"/>
                </a:solidFill>
                <a:latin typeface="Baskerville MT Pro" charset="0"/>
                <a:ea typeface="Baskerville MT Pro" charset="0"/>
                <a:cs typeface="Baskerville MT Pro" charset="0"/>
              </a:rPr>
              <a:t>discriminante, puis viennent l’âge, le budget, le nombre de bénévoles, le rayon d’action</a:t>
            </a:r>
            <a:endParaRPr lang="fr-FR" sz="2100" dirty="0">
              <a:solidFill>
                <a:prstClr val="black"/>
              </a:solidFill>
              <a:latin typeface="Baskerville MT Pro" charset="0"/>
              <a:ea typeface="Baskerville MT Pro" charset="0"/>
              <a:cs typeface="Baskerville MT Pro" charset="0"/>
            </a:endParaRPr>
          </a:p>
          <a:p>
            <a:pPr marL="285750" indent="-285750">
              <a:spcBef>
                <a:spcPts val="0"/>
              </a:spcBef>
              <a:buFont typeface="Arial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09511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623880" y="972360"/>
            <a:ext cx="812304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ts val="2801"/>
              </a:lnSpc>
            </a:pPr>
            <a:r>
              <a:rPr lang="fr-FR" sz="3000" b="0" strike="noStrike" spc="-1" dirty="0" smtClean="0">
                <a:solidFill>
                  <a:srgbClr val="578ED1"/>
                </a:solidFill>
                <a:latin typeface="Arial"/>
              </a:rPr>
              <a:t>Résultats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623880" y="1830532"/>
            <a:ext cx="7904978" cy="43790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 smtClean="0">
                <a:solidFill>
                  <a:srgbClr val="578ED1"/>
                </a:solidFill>
                <a:latin typeface="Arial"/>
              </a:rPr>
              <a:t>Classe 1 : spectacle vivant</a:t>
            </a:r>
            <a:endParaRPr lang="fr-FR" sz="2200" b="0" strike="noStrike" spc="-1" dirty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20 000 associations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</a:rPr>
              <a:t>(46 %)</a:t>
            </a:r>
            <a:endParaRPr lang="fr-FR" sz="1600" b="0" strike="noStrike" spc="-1" dirty="0" smtClean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 smtClean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trike="noStrike" spc="-1" dirty="0" smtClean="0">
                <a:solidFill>
                  <a:srgbClr val="578ED1"/>
                </a:solidFill>
                <a:latin typeface="Arial"/>
              </a:rPr>
              <a:t>Modalités représentatives</a:t>
            </a:r>
            <a:endParaRPr lang="fr-FR" sz="2200" b="0" strike="noStrike" spc="-1" dirty="0">
              <a:latin typeface="Arial"/>
            </a:endParaRP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Dépendent plus </a:t>
            </a:r>
            <a:r>
              <a:rPr lang="fr-FR" sz="2000" spc="-1" dirty="0">
                <a:solidFill>
                  <a:srgbClr val="000000"/>
                </a:solidFill>
              </a:rPr>
              <a:t>souvent des recettes </a:t>
            </a:r>
            <a:r>
              <a:rPr lang="fr-FR" sz="2000" spc="-1" dirty="0" smtClean="0">
                <a:solidFill>
                  <a:srgbClr val="000000"/>
                </a:solidFill>
              </a:rPr>
              <a:t>d’activité </a:t>
            </a:r>
            <a:r>
              <a:rPr lang="fr-FR" sz="1400" spc="-1" dirty="0" smtClean="0">
                <a:solidFill>
                  <a:srgbClr val="000000"/>
                </a:solidFill>
              </a:rPr>
              <a:t>(76 % vs 50 %)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Ont p</a:t>
            </a:r>
            <a:r>
              <a:rPr lang="fr-FR" sz="2000" b="0" strike="noStrike" spc="-1" dirty="0" smtClean="0">
                <a:latin typeface="Arial"/>
              </a:rPr>
              <a:t>eu de bénévoles et de salariés</a:t>
            </a:r>
            <a:endParaRPr lang="fr-FR" sz="1400" spc="-1" dirty="0" smtClean="0">
              <a:solidFill>
                <a:srgbClr val="000000"/>
              </a:solidFill>
            </a:endParaRP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Sont majoritairement sans réseau </a:t>
            </a:r>
            <a:r>
              <a:rPr lang="fr-FR" sz="1400" spc="-1" dirty="0" smtClean="0">
                <a:solidFill>
                  <a:srgbClr val="000000"/>
                </a:solidFill>
              </a:rPr>
              <a:t>(4 sur 5)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Les salariés sont plus souvent des artistes </a:t>
            </a:r>
            <a:r>
              <a:rPr lang="fr-FR" sz="1400" spc="-1" dirty="0" smtClean="0">
                <a:solidFill>
                  <a:srgbClr val="000000"/>
                </a:solidFill>
              </a:rPr>
              <a:t>(65 %)</a:t>
            </a:r>
          </a:p>
          <a:p>
            <a:pPr marL="914760" lvl="2">
              <a:lnSpc>
                <a:spcPct val="100000"/>
              </a:lnSpc>
              <a:buClr>
                <a:srgbClr val="000000"/>
              </a:buClr>
            </a:pPr>
            <a:endParaRPr lang="fr-FR" sz="2000" b="0" strike="noStrike" spc="-1" dirty="0" smtClean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trike="noStrike" spc="-1" dirty="0" smtClean="0">
                <a:solidFill>
                  <a:srgbClr val="578ED1"/>
                </a:solidFill>
                <a:latin typeface="Arial"/>
              </a:rPr>
              <a:t>Exemples</a:t>
            </a:r>
            <a:endParaRPr lang="fr-FR" sz="2200" b="0" strike="noStrike" spc="-1" dirty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latin typeface="Arial"/>
              </a:rPr>
              <a:t>Centre d’art dramatique</a:t>
            </a: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latin typeface="Arial"/>
              </a:rPr>
              <a:t>Chorale</a:t>
            </a: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latin typeface="Arial"/>
              </a:rPr>
              <a:t>Troupe itinérante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070" y="972360"/>
            <a:ext cx="3038301" cy="215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950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623880" y="972360"/>
            <a:ext cx="8079545" cy="510374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5000" lnSpcReduction="20000"/>
          </a:bodyPr>
          <a:lstStyle/>
          <a:p>
            <a:pPr>
              <a:lnSpc>
                <a:spcPts val="2801"/>
              </a:lnSpc>
            </a:pPr>
            <a:r>
              <a:rPr lang="fr-FR" sz="3000" spc="-1" dirty="0" smtClean="0">
                <a:solidFill>
                  <a:srgbClr val="578ED1"/>
                </a:solidFill>
                <a:latin typeface="Arial"/>
              </a:rPr>
              <a:t>Les associations de spectacle vivant sont plus dépendantes des recettes d’activité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698695" y="1230284"/>
            <a:ext cx="8287364" cy="39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508865" y="1649355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21476" y="5486400"/>
            <a:ext cx="61680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Champ : France, associations culturelles ayant eu une masse salariale non nulle en 2013 relevant de la loi 1901 et assimilées, ayant eu au moins un jour d’existence en 2013</a:t>
            </a:r>
            <a:r>
              <a:rPr lang="fr-FR" sz="1100" dirty="0" smtClean="0"/>
              <a:t>.</a:t>
            </a:r>
          </a:p>
          <a:p>
            <a:r>
              <a:rPr lang="fr-FR" sz="1100" dirty="0"/>
              <a:t>Source : Insee, enquête Associations 2014 / DEPS, Ministère de la Culture 2019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486815"/>
              </p:ext>
            </p:extLst>
          </p:nvPr>
        </p:nvGraphicFramePr>
        <p:xfrm>
          <a:off x="1804987" y="1771650"/>
          <a:ext cx="5534025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Ellipse 8"/>
          <p:cNvSpPr/>
          <p:nvPr/>
        </p:nvSpPr>
        <p:spPr>
          <a:xfrm>
            <a:off x="3325091" y="2277686"/>
            <a:ext cx="590203" cy="188699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33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623880" y="997298"/>
            <a:ext cx="8123040" cy="457429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ts val="2801"/>
              </a:lnSpc>
            </a:pPr>
            <a:r>
              <a:rPr lang="fr-FR" sz="3000" b="0" strike="noStrike" spc="-1" dirty="0" smtClean="0">
                <a:solidFill>
                  <a:srgbClr val="578ED1"/>
                </a:solidFill>
                <a:latin typeface="Arial"/>
              </a:rPr>
              <a:t>Résultats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407749" y="1809981"/>
            <a:ext cx="8412055" cy="48152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 smtClean="0">
                <a:solidFill>
                  <a:srgbClr val="578ED1"/>
                </a:solidFill>
                <a:latin typeface="Arial"/>
              </a:rPr>
              <a:t>Classe 2 : animation et éducation artistique et culturelle</a:t>
            </a:r>
            <a:endParaRPr lang="fr-FR" sz="2200" b="0" strike="noStrike" spc="-1" dirty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14 000 associations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</a:rPr>
              <a:t>(33 %)</a:t>
            </a:r>
            <a:endParaRPr lang="fr-FR" sz="1600" b="0" strike="noStrike" spc="-1" dirty="0"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>
                <a:solidFill>
                  <a:srgbClr val="578ED1"/>
                </a:solidFill>
              </a:rPr>
              <a:t>Modalités représentatives</a:t>
            </a:r>
            <a:endParaRPr lang="fr-FR" sz="2200" spc="-1" dirty="0"/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/>
              <a:t>Établies </a:t>
            </a:r>
            <a:r>
              <a:rPr lang="fr-FR" sz="2000" spc="-1" dirty="0"/>
              <a:t>depuis </a:t>
            </a:r>
            <a:r>
              <a:rPr lang="fr-FR" sz="2000" spc="-1" dirty="0" smtClean="0"/>
              <a:t>longtemps </a:t>
            </a:r>
            <a:r>
              <a:rPr lang="fr-FR" sz="1400" spc="-1" dirty="0" smtClean="0">
                <a:solidFill>
                  <a:srgbClr val="000000"/>
                </a:solidFill>
              </a:rPr>
              <a:t>(40 </a:t>
            </a:r>
            <a:r>
              <a:rPr lang="fr-FR" sz="1400" spc="-1" dirty="0">
                <a:solidFill>
                  <a:srgbClr val="000000"/>
                </a:solidFill>
              </a:rPr>
              <a:t>% vs </a:t>
            </a:r>
            <a:r>
              <a:rPr lang="fr-FR" sz="1400" spc="-1" dirty="0" smtClean="0">
                <a:solidFill>
                  <a:srgbClr val="000000"/>
                </a:solidFill>
              </a:rPr>
              <a:t>20 </a:t>
            </a:r>
            <a:r>
              <a:rPr lang="fr-FR" sz="1400" spc="-1" dirty="0">
                <a:solidFill>
                  <a:srgbClr val="000000"/>
                </a:solidFill>
              </a:rPr>
              <a:t>%)</a:t>
            </a: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Ont plus d’adhérents et de bénévoles </a:t>
            </a: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Font plus souvent partie d’un réseau</a:t>
            </a: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Nombreux salariés </a:t>
            </a:r>
            <a:r>
              <a:rPr lang="fr-FR" sz="2000" spc="-1" dirty="0">
                <a:solidFill>
                  <a:srgbClr val="000000"/>
                </a:solidFill>
              </a:rPr>
              <a:t>de l’animation et de </a:t>
            </a:r>
            <a:r>
              <a:rPr lang="fr-FR" sz="2000" spc="-1" dirty="0" smtClean="0">
                <a:solidFill>
                  <a:srgbClr val="000000"/>
                </a:solidFill>
              </a:rPr>
              <a:t>l’éducation </a:t>
            </a:r>
            <a:r>
              <a:rPr lang="fr-FR" sz="1400" spc="-1" dirty="0" smtClean="0">
                <a:solidFill>
                  <a:srgbClr val="000000"/>
                </a:solidFill>
              </a:rPr>
              <a:t>(44 %)</a:t>
            </a:r>
            <a:endParaRPr lang="fr-FR" sz="1400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 marL="743040" lvl="1" indent="-285480"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 smtClean="0">
                <a:solidFill>
                  <a:srgbClr val="578ED1"/>
                </a:solidFill>
              </a:rPr>
              <a:t>Exemples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Club </a:t>
            </a:r>
            <a:r>
              <a:rPr lang="fr-FR" sz="2000" spc="-1" dirty="0">
                <a:solidFill>
                  <a:srgbClr val="000000"/>
                </a:solidFill>
                <a:latin typeface="Arial"/>
              </a:rPr>
              <a:t>de </a:t>
            </a: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danse, de bridge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École de musique, de chant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MJC</a:t>
            </a:r>
            <a:endParaRPr lang="fr-FR" sz="2000" spc="-1" dirty="0">
              <a:solidFill>
                <a:srgbClr val="000000"/>
              </a:solidFill>
            </a:endParaRP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Pratique et promotion artistique</a:t>
            </a:r>
          </a:p>
          <a:p>
            <a:pPr marL="914760" lvl="2">
              <a:buClr>
                <a:srgbClr val="000000"/>
              </a:buClr>
            </a:pPr>
            <a:endParaRPr lang="fr-FR" sz="2000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buClr>
                <a:srgbClr val="578ED1"/>
              </a:buClr>
              <a:buFont typeface="Arial"/>
              <a:buChar char="•"/>
            </a:pPr>
            <a:endParaRPr lang="fr-FR" sz="2200" b="1" spc="-1" dirty="0">
              <a:solidFill>
                <a:srgbClr val="578ED1"/>
              </a:solidFill>
            </a:endParaRP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31" y="2216635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69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623880" y="972359"/>
            <a:ext cx="8362179" cy="67699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ts val="2801"/>
              </a:lnSpc>
            </a:pPr>
            <a:r>
              <a:rPr lang="fr-FR" sz="1600" b="1" spc="-1" dirty="0" smtClean="0">
                <a:solidFill>
                  <a:srgbClr val="578ED1"/>
                </a:solidFill>
              </a:rPr>
              <a:t>En </a:t>
            </a:r>
            <a:r>
              <a:rPr lang="fr-FR" sz="1600" b="1" spc="-1" dirty="0">
                <a:solidFill>
                  <a:srgbClr val="578ED1"/>
                </a:solidFill>
              </a:rPr>
              <a:t>moyenne plus </a:t>
            </a:r>
            <a:r>
              <a:rPr lang="fr-FR" sz="1600" b="1" spc="-1" dirty="0" smtClean="0">
                <a:solidFill>
                  <a:srgbClr val="578ED1"/>
                </a:solidFill>
              </a:rPr>
              <a:t>d’adhérents dans l’animation </a:t>
            </a:r>
            <a:r>
              <a:rPr lang="fr-FR" sz="1600" b="1" spc="-1" dirty="0">
                <a:solidFill>
                  <a:srgbClr val="578ED1"/>
                </a:solidFill>
              </a:rPr>
              <a:t>et </a:t>
            </a:r>
            <a:r>
              <a:rPr lang="fr-FR" sz="1600" b="1" spc="-1" dirty="0" smtClean="0">
                <a:solidFill>
                  <a:srgbClr val="578ED1"/>
                </a:solidFill>
              </a:rPr>
              <a:t>l’éducation </a:t>
            </a:r>
            <a:r>
              <a:rPr lang="fr-FR" sz="1600" b="1" spc="-1" dirty="0">
                <a:solidFill>
                  <a:srgbClr val="578ED1"/>
                </a:solidFill>
              </a:rPr>
              <a:t>artistique et </a:t>
            </a:r>
            <a:r>
              <a:rPr lang="fr-FR" sz="1600" b="1" spc="-1" dirty="0" smtClean="0">
                <a:solidFill>
                  <a:srgbClr val="578ED1"/>
                </a:solidFill>
              </a:rPr>
              <a:t>culturelle</a:t>
            </a:r>
          </a:p>
        </p:txBody>
      </p:sp>
      <p:sp>
        <p:nvSpPr>
          <p:cNvPr id="210" name="CustomShape 2"/>
          <p:cNvSpPr/>
          <p:nvPr/>
        </p:nvSpPr>
        <p:spPr>
          <a:xfrm>
            <a:off x="698695" y="1230284"/>
            <a:ext cx="8287364" cy="39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80265" y="1965251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21476" y="5486400"/>
            <a:ext cx="61680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Champ : France, associations culturelles ayant eu une masse salariale non nulle en 2013 relevant de la loi 1901 et assimilées, ayant eu au moins un jour d’existence en 2013</a:t>
            </a:r>
            <a:r>
              <a:rPr lang="fr-FR" sz="1100" dirty="0" smtClean="0"/>
              <a:t>.</a:t>
            </a:r>
          </a:p>
          <a:p>
            <a:r>
              <a:rPr lang="fr-FR" sz="1100" dirty="0"/>
              <a:t>Source : Insee, enquête Associations 2014 / DEPS, Ministère de la Culture 2019</a:t>
            </a:r>
          </a:p>
        </p:txBody>
      </p:sp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15889"/>
              </p:ext>
            </p:extLst>
          </p:nvPr>
        </p:nvGraphicFramePr>
        <p:xfrm>
          <a:off x="1623579" y="2032764"/>
          <a:ext cx="5172075" cy="3105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Ellipse 8"/>
          <p:cNvSpPr/>
          <p:nvPr/>
        </p:nvSpPr>
        <p:spPr>
          <a:xfrm>
            <a:off x="3623569" y="2057703"/>
            <a:ext cx="606829" cy="112194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35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623880" y="972360"/>
            <a:ext cx="8104484" cy="47186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ts val="2801"/>
              </a:lnSpc>
            </a:pPr>
            <a:r>
              <a:rPr lang="fr-FR" sz="3000" b="0" strike="noStrike" spc="-1" dirty="0" smtClean="0">
                <a:solidFill>
                  <a:srgbClr val="578ED1"/>
                </a:solidFill>
                <a:latin typeface="Arial"/>
              </a:rPr>
              <a:t>Résultats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540753" y="1444221"/>
            <a:ext cx="8403742" cy="5064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trike="noStrike" spc="-1" dirty="0" smtClean="0">
                <a:solidFill>
                  <a:srgbClr val="578ED1"/>
                </a:solidFill>
                <a:latin typeface="Arial"/>
              </a:rPr>
              <a:t>Classe 3 : </a:t>
            </a:r>
            <a:r>
              <a:rPr lang="fr-FR" sz="2200" b="1" spc="-1" dirty="0">
                <a:solidFill>
                  <a:srgbClr val="578ED1"/>
                </a:solidFill>
              </a:rPr>
              <a:t> arts visuels et </a:t>
            </a:r>
            <a:r>
              <a:rPr lang="fr-FR" sz="2200" b="1" spc="-1" dirty="0" smtClean="0">
                <a:solidFill>
                  <a:srgbClr val="578ED1"/>
                </a:solidFill>
              </a:rPr>
              <a:t>écriture</a:t>
            </a:r>
            <a:endParaRPr lang="fr-FR" sz="2200" b="0" strike="noStrike" spc="-1" dirty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5 000 associations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</a:rPr>
              <a:t>(11 %)</a:t>
            </a:r>
            <a:endParaRPr lang="fr-FR" sz="1600" b="0" strike="noStrike" spc="-1" dirty="0"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>
                <a:solidFill>
                  <a:srgbClr val="578ED1"/>
                </a:solidFill>
              </a:rPr>
              <a:t>Modalités représentatives</a:t>
            </a:r>
            <a:endParaRPr lang="fr-FR" sz="2200" spc="-1" dirty="0"/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Sont majoritairement des petites structures, plus récentes</a:t>
            </a:r>
            <a:endParaRPr lang="fr-FR" sz="16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Plutôt sans réseau</a:t>
            </a:r>
            <a:endParaRPr lang="fr-FR" sz="1600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Dépendent plus des dons et du mécénat</a:t>
            </a: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Ont un rayonnement plus local</a:t>
            </a:r>
            <a:endParaRPr lang="fr-F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 smtClean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>
                <a:solidFill>
                  <a:srgbClr val="578ED1"/>
                </a:solidFill>
              </a:rPr>
              <a:t>Exemples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>
                <a:solidFill>
                  <a:srgbClr val="000000"/>
                </a:solidFill>
              </a:rPr>
              <a:t>Centre d’art, </a:t>
            </a:r>
            <a:r>
              <a:rPr lang="fr-FR" sz="2000" spc="-1" dirty="0" smtClean="0">
                <a:solidFill>
                  <a:srgbClr val="000000"/>
                </a:solidFill>
              </a:rPr>
              <a:t>lieux </a:t>
            </a:r>
            <a:r>
              <a:rPr lang="fr-FR" sz="2000" spc="-1" dirty="0">
                <a:solidFill>
                  <a:srgbClr val="000000"/>
                </a:solidFill>
              </a:rPr>
              <a:t>d’expositions</a:t>
            </a:r>
            <a:endParaRPr lang="fr-FR" sz="2000" spc="-1" dirty="0" smtClean="0">
              <a:solidFill>
                <a:srgbClr val="000000"/>
              </a:solidFill>
            </a:endParaRP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Ateliers de </a:t>
            </a:r>
            <a:r>
              <a:rPr lang="fr-FR" sz="2000" spc="-1" dirty="0">
                <a:solidFill>
                  <a:srgbClr val="000000"/>
                </a:solidFill>
              </a:rPr>
              <a:t>création </a:t>
            </a:r>
            <a:r>
              <a:rPr lang="fr-FR" sz="2000" spc="-1" dirty="0" smtClean="0">
                <a:solidFill>
                  <a:srgbClr val="000000"/>
                </a:solidFill>
              </a:rPr>
              <a:t>et collectifs d’artistes</a:t>
            </a:r>
            <a:endParaRPr lang="fr-FR" sz="2000" spc="-1" dirty="0">
              <a:solidFill>
                <a:srgbClr val="000000"/>
              </a:solidFill>
            </a:endParaRP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Édition </a:t>
            </a:r>
            <a:r>
              <a:rPr lang="fr-FR" sz="2000" spc="-1" dirty="0">
                <a:solidFill>
                  <a:srgbClr val="000000"/>
                </a:solidFill>
              </a:rPr>
              <a:t>de livres ou de </a:t>
            </a:r>
            <a:r>
              <a:rPr lang="fr-FR" sz="2000" spc="-1" dirty="0" smtClean="0">
                <a:solidFill>
                  <a:srgbClr val="000000"/>
                </a:solidFill>
              </a:rPr>
              <a:t>revues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Médiation et promotion </a:t>
            </a:r>
            <a:r>
              <a:rPr lang="fr-FR" sz="2000" spc="-1" dirty="0">
                <a:solidFill>
                  <a:srgbClr val="000000"/>
                </a:solidFill>
              </a:rPr>
              <a:t>artistique et </a:t>
            </a:r>
            <a:r>
              <a:rPr lang="fr-FR" sz="2000" spc="-1" dirty="0" smtClean="0">
                <a:solidFill>
                  <a:srgbClr val="000000"/>
                </a:solidFill>
              </a:rPr>
              <a:t>culturelle</a:t>
            </a:r>
            <a:endParaRPr lang="fr-FR" sz="2000" spc="-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101" y="861407"/>
            <a:ext cx="2934393" cy="220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0800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498050"/>
              </p:ext>
            </p:extLst>
          </p:nvPr>
        </p:nvGraphicFramePr>
        <p:xfrm>
          <a:off x="1943100" y="1824037"/>
          <a:ext cx="5257800" cy="320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9" name="TextShape 1"/>
          <p:cNvSpPr txBox="1"/>
          <p:nvPr/>
        </p:nvSpPr>
        <p:spPr>
          <a:xfrm>
            <a:off x="623880" y="972360"/>
            <a:ext cx="8123040" cy="743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ts val="2801"/>
              </a:lnSpc>
            </a:pPr>
            <a:r>
              <a:rPr lang="fr-FR" sz="2200" spc="-1" dirty="0" smtClean="0">
                <a:solidFill>
                  <a:srgbClr val="578ED1"/>
                </a:solidFill>
                <a:latin typeface="Arial"/>
              </a:rPr>
              <a:t>En moyenne moins de salariés dans les </a:t>
            </a:r>
            <a:r>
              <a:rPr lang="fr-FR" sz="2200" spc="-1" dirty="0" smtClean="0">
                <a:solidFill>
                  <a:srgbClr val="578ED1"/>
                </a:solidFill>
              </a:rPr>
              <a:t>arts </a:t>
            </a:r>
            <a:r>
              <a:rPr lang="fr-FR" sz="2200" spc="-1" dirty="0">
                <a:solidFill>
                  <a:srgbClr val="578ED1"/>
                </a:solidFill>
              </a:rPr>
              <a:t>visuels et </a:t>
            </a:r>
            <a:r>
              <a:rPr lang="fr-FR" sz="2200" spc="-1" dirty="0" smtClean="0">
                <a:solidFill>
                  <a:srgbClr val="578ED1"/>
                </a:solidFill>
              </a:rPr>
              <a:t>l’écriture</a:t>
            </a:r>
            <a:endParaRPr lang="fr-FR" sz="220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698695" y="1230284"/>
            <a:ext cx="8287364" cy="39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508865" y="1649355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21476" y="5486400"/>
            <a:ext cx="61680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Champ : France, associations culturelles ayant eu une masse salariale non nulle en 2013 relevant de la loi 1901 et assimilées, ayant eu au moins un jour d’existence en 2013</a:t>
            </a:r>
            <a:r>
              <a:rPr lang="fr-FR" sz="1100" dirty="0" smtClean="0"/>
              <a:t>.</a:t>
            </a:r>
          </a:p>
          <a:p>
            <a:r>
              <a:rPr lang="fr-FR" sz="1100" dirty="0"/>
              <a:t>Source : Insee, enquête Associations 2014 / DEPS, Ministère de la Culture 2019</a:t>
            </a:r>
          </a:p>
        </p:txBody>
      </p:sp>
      <p:sp>
        <p:nvSpPr>
          <p:cNvPr id="9" name="Ellipse 8"/>
          <p:cNvSpPr/>
          <p:nvPr/>
        </p:nvSpPr>
        <p:spPr>
          <a:xfrm>
            <a:off x="4713316" y="2144684"/>
            <a:ext cx="689957" cy="2094807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1388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623880" y="972360"/>
            <a:ext cx="812304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ts val="2801"/>
              </a:lnSpc>
            </a:pPr>
            <a:r>
              <a:rPr lang="fr-FR" sz="3000" b="0" strike="noStrike" spc="-1" dirty="0" smtClean="0">
                <a:solidFill>
                  <a:srgbClr val="578ED1"/>
                </a:solidFill>
                <a:latin typeface="Arial"/>
              </a:rPr>
              <a:t>Résultats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623880" y="1471352"/>
            <a:ext cx="7256585" cy="45138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trike="noStrike" spc="-1" dirty="0" smtClean="0">
                <a:solidFill>
                  <a:srgbClr val="578ED1"/>
                </a:solidFill>
                <a:latin typeface="Arial"/>
              </a:rPr>
              <a:t>Classe4 : patrimoine</a:t>
            </a:r>
            <a:endParaRPr lang="fr-FR" sz="2200" b="0" strike="noStrike" spc="-1" dirty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4 000 associations </a:t>
            </a:r>
            <a:r>
              <a:rPr lang="fr-FR" sz="1600" b="0" strike="noStrike" spc="-1" dirty="0" smtClean="0">
                <a:solidFill>
                  <a:srgbClr val="000000"/>
                </a:solidFill>
                <a:latin typeface="Arial"/>
              </a:rPr>
              <a:t>(9 %)</a:t>
            </a:r>
            <a:endParaRPr lang="fr-FR" sz="1600" b="0" strike="noStrike" spc="-1" dirty="0"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>
                <a:solidFill>
                  <a:srgbClr val="578ED1"/>
                </a:solidFill>
              </a:rPr>
              <a:t>Modalités représentatives</a:t>
            </a:r>
            <a:endParaRPr lang="fr-FR" sz="2200" spc="-1" dirty="0"/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Sont de plus grosses structures</a:t>
            </a:r>
            <a:endParaRPr lang="fr-FR" sz="2000" b="0" strike="noStrike" spc="-1" dirty="0"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Sont plus souvent subventionnées</a:t>
            </a:r>
            <a:endParaRPr lang="fr-FR" sz="16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Agissent en réseau</a:t>
            </a:r>
            <a:endParaRPr lang="fr-FR" sz="1600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Se déploient à l’échelon supra-communal</a:t>
            </a:r>
            <a:endParaRPr lang="fr-FR" sz="1600" spc="-1" dirty="0" smtClean="0">
              <a:solidFill>
                <a:srgbClr val="000000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trike="noStrike" spc="-1" dirty="0" smtClean="0">
                <a:solidFill>
                  <a:srgbClr val="578ED1"/>
                </a:solidFill>
                <a:latin typeface="Arial"/>
              </a:rPr>
              <a:t>Exemples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Site patrimonial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Amis des musées</a:t>
            </a:r>
          </a:p>
          <a:p>
            <a:pPr marL="1200240" lvl="2" indent="-285480"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 dirty="0" smtClean="0">
                <a:solidFill>
                  <a:srgbClr val="000000"/>
                </a:solidFill>
                <a:latin typeface="Arial"/>
              </a:rPr>
              <a:t>Bibliothèque</a:t>
            </a:r>
            <a:endParaRPr lang="fr-FR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200" b="0" strike="noStrike" spc="-1" dirty="0">
              <a:latin typeface="Arial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828" y="1275658"/>
            <a:ext cx="30289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4676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793751"/>
              </p:ext>
            </p:extLst>
          </p:nvPr>
        </p:nvGraphicFramePr>
        <p:xfrm>
          <a:off x="1718786" y="2323234"/>
          <a:ext cx="5157788" cy="3024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9" name="TextShape 1"/>
          <p:cNvSpPr txBox="1"/>
          <p:nvPr/>
        </p:nvSpPr>
        <p:spPr>
          <a:xfrm>
            <a:off x="623880" y="972360"/>
            <a:ext cx="8123040" cy="7434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lnSpc>
                <a:spcPts val="2801"/>
              </a:lnSpc>
            </a:pPr>
            <a:r>
              <a:rPr lang="fr-FR" sz="3000" spc="-1" dirty="0" smtClean="0">
                <a:solidFill>
                  <a:srgbClr val="578ED1"/>
                </a:solidFill>
                <a:latin typeface="Arial"/>
              </a:rPr>
              <a:t>Les associations du Patrimoine plus souvent en réseau</a:t>
            </a:r>
            <a:endParaRPr lang="fr-FR" sz="3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698695" y="1230284"/>
            <a:ext cx="8287364" cy="396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43040" lvl="1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trike="noStrike" spc="-1" dirty="0" smtClean="0">
              <a:solidFill>
                <a:srgbClr val="578ED1"/>
              </a:solidFill>
              <a:latin typeface="Arial"/>
            </a:endParaRPr>
          </a:p>
          <a:p>
            <a:pPr marL="1200240" lvl="2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28181" y="1887544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87978" y="5440410"/>
            <a:ext cx="61680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Champ : France, associations culturelles ayant eu une masse salariale non nulle en 2013 relevant de la loi 1901 et assimilées, ayant eu au moins un jour d’existence en 2013</a:t>
            </a:r>
            <a:r>
              <a:rPr lang="fr-FR" sz="1100" dirty="0" smtClean="0"/>
              <a:t>.</a:t>
            </a:r>
          </a:p>
          <a:p>
            <a:r>
              <a:rPr lang="fr-FR" sz="1100" dirty="0"/>
              <a:t>Source : Insee, enquête Associations 2014 / DEPS, Ministère de la Culture 2019</a:t>
            </a:r>
          </a:p>
        </p:txBody>
      </p:sp>
      <p:sp>
        <p:nvSpPr>
          <p:cNvPr id="9" name="Ellipse 8"/>
          <p:cNvSpPr/>
          <p:nvPr/>
        </p:nvSpPr>
        <p:spPr>
          <a:xfrm>
            <a:off x="5394960" y="3075983"/>
            <a:ext cx="507077" cy="880875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9510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Contexte et source</a:t>
            </a:r>
          </a:p>
        </p:txBody>
      </p:sp>
      <p:sp>
        <p:nvSpPr>
          <p:cNvPr id="4" name="TextShape 7"/>
          <p:cNvSpPr txBox="1"/>
          <p:nvPr/>
        </p:nvSpPr>
        <p:spPr>
          <a:xfrm>
            <a:off x="4006047" y="5753055"/>
            <a:ext cx="2880001" cy="22937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lang="fr-FR" sz="900" dirty="0" smtClean="0">
                <a:latin typeface="Arial Narrow" panose="020B0606020202030204" pitchFamily="34" charset="0"/>
              </a:rPr>
              <a:t>Les associations culturelles</a:t>
            </a:r>
            <a:endParaRPr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46586" y="2743200"/>
            <a:ext cx="5329114" cy="257016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Merci de votre attention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Retrouvez les publications du </a:t>
            </a:r>
            <a:r>
              <a:rPr lang="fr-FR" dirty="0" err="1" smtClean="0"/>
              <a:t>Deps</a:t>
            </a:r>
            <a:r>
              <a:rPr lang="fr-FR" dirty="0" smtClean="0"/>
              <a:t> : </a:t>
            </a:r>
            <a:br>
              <a:rPr lang="fr-FR" dirty="0" smtClean="0"/>
            </a:b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www.culture.gouv.fr/Etudes-et-statistiques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97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23880" y="972360"/>
            <a:ext cx="8123040" cy="46574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ts val="2801"/>
              </a:lnSpc>
            </a:pPr>
            <a:r>
              <a:rPr lang="fr-FR" sz="2400" b="0" strike="noStrike" spc="-1" dirty="0" smtClean="0">
                <a:latin typeface="Arial"/>
              </a:rPr>
              <a:t>Contexte</a:t>
            </a:r>
            <a:r>
              <a:rPr sz="2400" dirty="0"/>
              <a:t/>
            </a:r>
            <a:br>
              <a:rPr sz="2400" dirty="0"/>
            </a:br>
            <a:endParaRPr lang="fr-FR" sz="2400" b="0" strike="noStrike" spc="-1" dirty="0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623880" y="1870364"/>
            <a:ext cx="8276040" cy="40473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22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 smtClean="0">
                <a:solidFill>
                  <a:srgbClr val="578ED1"/>
                </a:solidFill>
              </a:rPr>
              <a:t>Absence de répertoire statistique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Très peu </a:t>
            </a:r>
            <a:r>
              <a:rPr lang="fr-FR" sz="2000" spc="-1" dirty="0">
                <a:solidFill>
                  <a:srgbClr val="000000"/>
                </a:solidFill>
                <a:latin typeface="Arial"/>
              </a:rPr>
              <a:t>présentes dans les bases Insee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Le RNA n’est pas un outil statistique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endParaRPr lang="fr-FR" sz="2000" spc="-1" dirty="0">
              <a:solidFill>
                <a:srgbClr val="000000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 smtClean="0">
                <a:solidFill>
                  <a:srgbClr val="578ED1"/>
                </a:solidFill>
              </a:rPr>
              <a:t>Activité mal renseignée</a:t>
            </a:r>
            <a:endParaRPr lang="fr-FR" sz="2200" b="1" spc="-1" dirty="0">
              <a:solidFill>
                <a:srgbClr val="578ED1"/>
              </a:solidFill>
            </a:endParaRP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>
                <a:solidFill>
                  <a:srgbClr val="000000"/>
                </a:solidFill>
              </a:rPr>
              <a:t>APE « métier » ? Activité des organisations associatives ?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endParaRPr lang="fr-FR" sz="2000" spc="-1" dirty="0">
              <a:solidFill>
                <a:srgbClr val="000000"/>
              </a:solid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trike="noStrike" spc="-1" dirty="0" smtClean="0">
                <a:solidFill>
                  <a:srgbClr val="578ED1"/>
                </a:solidFill>
                <a:latin typeface="Arial"/>
              </a:rPr>
              <a:t>Démographie fragile</a:t>
            </a:r>
            <a:endParaRPr lang="fr-FR" sz="2200" b="1" spc="-1" dirty="0">
              <a:solidFill>
                <a:srgbClr val="578ED1"/>
              </a:solidFill>
              <a:latin typeface="Arial"/>
            </a:endParaRP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Naissance identifiable, mort beaucoup moins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Changement fréquent d’activité non renseigné</a:t>
            </a:r>
            <a:endParaRPr lang="fr-FR" sz="20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74092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23880" y="972360"/>
            <a:ext cx="8123040" cy="46574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ts val="2801"/>
              </a:lnSpc>
            </a:pPr>
            <a:r>
              <a:rPr lang="fr-FR" sz="2400" b="0" strike="noStrike" spc="-1" dirty="0" smtClean="0">
                <a:latin typeface="Arial"/>
              </a:rPr>
              <a:t>Source utilisée</a:t>
            </a:r>
            <a:r>
              <a:rPr sz="2400" dirty="0"/>
              <a:t/>
            </a:r>
            <a:br>
              <a:rPr sz="2400" dirty="0"/>
            </a:br>
            <a:endParaRPr lang="fr-FR" sz="2400" b="0" strike="noStrike" spc="-1" dirty="0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547380" y="1868169"/>
            <a:ext cx="8276040" cy="42749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 smtClean="0">
                <a:solidFill>
                  <a:srgbClr val="578ED1"/>
                </a:solidFill>
              </a:rPr>
              <a:t>Enquête </a:t>
            </a:r>
            <a:r>
              <a:rPr lang="fr-FR" sz="2200" b="1" spc="-1" dirty="0">
                <a:solidFill>
                  <a:srgbClr val="578ED1"/>
                </a:solidFill>
              </a:rPr>
              <a:t>association de </a:t>
            </a:r>
            <a:r>
              <a:rPr lang="fr-FR" sz="2200" b="1" spc="-1" dirty="0" smtClean="0">
                <a:solidFill>
                  <a:srgbClr val="578ED1"/>
                </a:solidFill>
              </a:rPr>
              <a:t>l’Insee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Conduite en </a:t>
            </a:r>
            <a:r>
              <a:rPr lang="fr-FR" sz="2000" spc="-1" dirty="0" smtClean="0">
                <a:solidFill>
                  <a:srgbClr val="000000"/>
                </a:solidFill>
              </a:rPr>
              <a:t>2013 auprès de 34 400 associations </a:t>
            </a:r>
            <a:r>
              <a:rPr lang="fr-FR" sz="1400" spc="-1" dirty="0" smtClean="0">
                <a:solidFill>
                  <a:srgbClr val="000000"/>
                </a:solidFill>
              </a:rPr>
              <a:t>(18 550 répondantes)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Participation </a:t>
            </a:r>
            <a:r>
              <a:rPr lang="fr-FR" sz="2000" spc="-1" dirty="0">
                <a:solidFill>
                  <a:srgbClr val="000000"/>
                </a:solidFill>
                <a:latin typeface="Arial"/>
              </a:rPr>
              <a:t>du </a:t>
            </a:r>
            <a:r>
              <a:rPr lang="fr-FR" sz="2000" spc="-1" dirty="0" err="1">
                <a:solidFill>
                  <a:srgbClr val="000000"/>
                </a:solidFill>
                <a:latin typeface="Arial"/>
              </a:rPr>
              <a:t>Deps</a:t>
            </a:r>
            <a:r>
              <a:rPr lang="fr-FR" sz="2000" spc="-1" dirty="0">
                <a:solidFill>
                  <a:srgbClr val="000000"/>
                </a:solidFill>
                <a:latin typeface="Arial"/>
              </a:rPr>
              <a:t> au comité </a:t>
            </a: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de concertation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  <a:latin typeface="Arial"/>
              </a:rPr>
              <a:t>Reconduction en 2019, premiers résultats fin 2020</a:t>
            </a:r>
            <a:endParaRPr lang="fr-F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2000" b="0" strike="noStrike" spc="-1" dirty="0">
              <a:latin typeface="Arial"/>
            </a:endParaRPr>
          </a:p>
          <a:p>
            <a:pPr marL="285840" indent="-285480" algn="just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r>
              <a:rPr lang="fr-FR" sz="2200" b="1" spc="-1" dirty="0">
                <a:solidFill>
                  <a:srgbClr val="578ED1"/>
                </a:solidFill>
              </a:rPr>
              <a:t>Champ de l'opération</a:t>
            </a:r>
          </a:p>
          <a:p>
            <a:pPr marL="743040" lvl="1" indent="-285480" algn="just">
              <a:buClr>
                <a:srgbClr val="000000"/>
              </a:buClr>
              <a:buFont typeface="Arial"/>
              <a:buChar char="•"/>
            </a:pPr>
            <a:r>
              <a:rPr lang="fr-FR" sz="2000" spc="-1" dirty="0">
                <a:solidFill>
                  <a:srgbClr val="000000"/>
                </a:solidFill>
              </a:rPr>
              <a:t>France, ensemble des associations actives en 2013 relevant de la loi de 1901, enregistrées dans </a:t>
            </a:r>
            <a:r>
              <a:rPr lang="fr-FR" sz="2000" spc="-1" dirty="0" smtClean="0">
                <a:solidFill>
                  <a:srgbClr val="000000"/>
                </a:solidFill>
              </a:rPr>
              <a:t>la base </a:t>
            </a:r>
            <a:r>
              <a:rPr lang="fr-FR" sz="2000" spc="-1" dirty="0" err="1" smtClean="0">
                <a:solidFill>
                  <a:srgbClr val="000000"/>
                </a:solidFill>
              </a:rPr>
              <a:t>Sirene</a:t>
            </a:r>
            <a:r>
              <a:rPr lang="fr-FR" sz="2000" spc="-1" dirty="0" smtClean="0">
                <a:solidFill>
                  <a:srgbClr val="000000"/>
                </a:solidFill>
              </a:rPr>
              <a:t> </a:t>
            </a:r>
            <a:r>
              <a:rPr lang="fr-FR" sz="2000" spc="-1" dirty="0">
                <a:solidFill>
                  <a:srgbClr val="000000"/>
                </a:solidFill>
              </a:rPr>
              <a:t>ou dans le </a:t>
            </a:r>
            <a:r>
              <a:rPr lang="fr-FR" sz="2000" spc="-1" dirty="0" smtClean="0">
                <a:solidFill>
                  <a:srgbClr val="000000"/>
                </a:solidFill>
              </a:rPr>
              <a:t>RNA</a:t>
            </a:r>
            <a:endParaRPr lang="fr-FR" sz="2000" spc="-1" dirty="0">
              <a:solidFill>
                <a:srgbClr val="000000"/>
              </a:solidFill>
            </a:endParaRPr>
          </a:p>
          <a:p>
            <a:pPr marL="743040" lvl="1" indent="-285480" algn="just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Selon </a:t>
            </a:r>
            <a:r>
              <a:rPr lang="fr-FR" sz="2000" spc="-1" dirty="0">
                <a:solidFill>
                  <a:srgbClr val="000000"/>
                </a:solidFill>
              </a:rPr>
              <a:t>que l'association a employé ou non des salariés en 2013</a:t>
            </a:r>
          </a:p>
          <a:p>
            <a:pPr marL="743040" lvl="1" indent="-285480">
              <a:buClr>
                <a:srgbClr val="000000"/>
              </a:buClr>
              <a:buFont typeface="Arial"/>
              <a:buChar char="•"/>
            </a:pPr>
            <a:r>
              <a:rPr lang="fr-FR" sz="2000" spc="-1" dirty="0" smtClean="0">
                <a:solidFill>
                  <a:srgbClr val="000000"/>
                </a:solidFill>
              </a:rPr>
              <a:t>Thèmes </a:t>
            </a:r>
            <a:r>
              <a:rPr lang="fr-FR" sz="2000" spc="-1" dirty="0">
                <a:solidFill>
                  <a:srgbClr val="000000"/>
                </a:solidFill>
              </a:rPr>
              <a:t>: ressources humaines et financières, </a:t>
            </a:r>
            <a:r>
              <a:rPr lang="fr-FR" sz="2000" spc="-1" dirty="0" smtClean="0">
                <a:solidFill>
                  <a:srgbClr val="000000"/>
                </a:solidFill>
              </a:rPr>
              <a:t>domaines d’activité, rayon </a:t>
            </a:r>
            <a:r>
              <a:rPr lang="fr-FR" sz="2000" spc="-1" dirty="0">
                <a:solidFill>
                  <a:srgbClr val="000000"/>
                </a:solidFill>
              </a:rPr>
              <a:t>d'intervention</a:t>
            </a:r>
          </a:p>
          <a:p>
            <a:pPr algn="just">
              <a:lnSpc>
                <a:spcPct val="100000"/>
              </a:lnSpc>
            </a:pPr>
            <a:endParaRPr lang="fr-FR" sz="2000" spc="-1" dirty="0"/>
          </a:p>
          <a:p>
            <a:pPr marL="285840" indent="-285480" algn="just">
              <a:lnSpc>
                <a:spcPct val="100000"/>
              </a:lnSpc>
              <a:buClr>
                <a:srgbClr val="578ED1"/>
              </a:buClr>
              <a:buFont typeface="Arial"/>
              <a:buChar char="•"/>
            </a:pPr>
            <a:endParaRPr lang="fr-FR" sz="2200" b="1" spc="-1" dirty="0">
              <a:solidFill>
                <a:srgbClr val="578ED1"/>
              </a:solidFill>
            </a:endParaRPr>
          </a:p>
          <a:p>
            <a:pPr marL="457560" lvl="1">
              <a:buClr>
                <a:srgbClr val="000000"/>
              </a:buClr>
            </a:pPr>
            <a:endParaRPr lang="fr-FR" sz="20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52403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Premiers résultats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Chiffres clés</a:t>
            </a:r>
          </a:p>
        </p:txBody>
      </p:sp>
      <p:sp>
        <p:nvSpPr>
          <p:cNvPr id="4" name="TextShape 7"/>
          <p:cNvSpPr txBox="1"/>
          <p:nvPr/>
        </p:nvSpPr>
        <p:spPr>
          <a:xfrm>
            <a:off x="4006047" y="5753055"/>
            <a:ext cx="2880001" cy="22937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8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lang="fr-FR" sz="900" dirty="0" smtClean="0">
                <a:latin typeface="Arial Narrow" panose="020B0606020202030204" pitchFamily="34" charset="0"/>
              </a:rPr>
              <a:t>Les associations culturelles</a:t>
            </a:r>
            <a:endParaRPr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4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23887" y="972290"/>
            <a:ext cx="8154353" cy="541062"/>
          </a:xfrm>
        </p:spPr>
        <p:txBody>
          <a:bodyPr>
            <a:normAutofit fontScale="90000"/>
          </a:bodyPr>
          <a:lstStyle/>
          <a:p>
            <a:r>
              <a:rPr lang="fr-FR" sz="2400" dirty="0"/>
              <a:t>Une association sur cinq </a:t>
            </a:r>
            <a:r>
              <a:rPr lang="fr-FR" sz="2400" dirty="0" smtClean="0"/>
              <a:t>est </a:t>
            </a:r>
            <a:r>
              <a:rPr lang="fr-FR" sz="2400" dirty="0"/>
              <a:t>active dans les domaines culturels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90311"/>
              </p:ext>
            </p:extLst>
          </p:nvPr>
        </p:nvGraphicFramePr>
        <p:xfrm>
          <a:off x="1390996" y="2045393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451">
                  <a:extLst>
                    <a:ext uri="{9D8B030D-6E8A-4147-A177-3AD203B41FA5}">
                      <a16:colId xmlns:a16="http://schemas.microsoft.com/office/drawing/2014/main" val="1153074358"/>
                    </a:ext>
                  </a:extLst>
                </a:gridCol>
                <a:gridCol w="1185949">
                  <a:extLst>
                    <a:ext uri="{9D8B030D-6E8A-4147-A177-3AD203B41FA5}">
                      <a16:colId xmlns:a16="http://schemas.microsoft.com/office/drawing/2014/main" val="41580897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28199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907849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47400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Associations culturelles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Part dans l’ensemble </a:t>
                      </a:r>
                      <a:br>
                        <a:rPr lang="fr-FR" sz="1200" dirty="0" smtClean="0"/>
                      </a:br>
                      <a:r>
                        <a:rPr lang="fr-FR" sz="1200" dirty="0" smtClean="0"/>
                        <a:t>(en %)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Entreprises culturelles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Part dans</a:t>
                      </a:r>
                      <a:r>
                        <a:rPr lang="fr-FR" sz="1200" baseline="0" dirty="0" smtClean="0"/>
                        <a:t> l’ensemble </a:t>
                      </a:r>
                      <a:br>
                        <a:rPr lang="fr-FR" sz="1200" baseline="0" dirty="0" smtClean="0"/>
                      </a:br>
                      <a:r>
                        <a:rPr lang="fr-FR" sz="1200" baseline="0" dirty="0" smtClean="0"/>
                        <a:t>(en %)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6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Nombre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263</a:t>
                      </a:r>
                      <a:r>
                        <a:rPr lang="fr-FR" sz="1200" baseline="0" dirty="0" smtClean="0"/>
                        <a:t> 400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20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363 000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9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75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i="1" dirty="0" smtClean="0"/>
                        <a:t>   dont : employeuses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i="1" dirty="0" smtClean="0"/>
                        <a:t>43 300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i="1" dirty="0" smtClean="0"/>
                        <a:t>27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i="1" dirty="0" smtClean="0"/>
                        <a:t>335 200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i="1" dirty="0" smtClean="0"/>
                        <a:t>9</a:t>
                      </a:r>
                      <a:endParaRPr lang="fr-FR" sz="12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630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Nombre de salariés ETP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76 800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304 400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3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426671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1271847" y="4502754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Champ : France, associations relevant de la loi 1901 et assimilées, ayant eu au moins un jour d’existence en </a:t>
            </a:r>
            <a:r>
              <a:rPr lang="fr-FR" sz="1000" dirty="0" smtClean="0"/>
              <a:t>2013.</a:t>
            </a:r>
          </a:p>
          <a:p>
            <a:r>
              <a:rPr lang="fr-FR" sz="1000" dirty="0" smtClean="0"/>
              <a:t>Source </a:t>
            </a:r>
            <a:r>
              <a:rPr lang="fr-FR" sz="1000" dirty="0"/>
              <a:t>: Insee, enquête Associations 2014, </a:t>
            </a:r>
            <a:r>
              <a:rPr lang="fr-FR" sz="1000" dirty="0" err="1"/>
              <a:t>Esane</a:t>
            </a:r>
            <a:r>
              <a:rPr lang="fr-FR" sz="1000" dirty="0"/>
              <a:t> 2013 / DEPS, Ministère de la Culture 2019</a:t>
            </a:r>
            <a:r>
              <a:rPr lang="fr-FR" sz="1200" dirty="0"/>
              <a:t>	</a:t>
            </a:r>
            <a:r>
              <a:rPr lang="fr-FR" dirty="0"/>
              <a:t>	</a:t>
            </a:r>
            <a:endParaRPr lang="fr-FR" dirty="0" smtClean="0"/>
          </a:p>
          <a:p>
            <a:r>
              <a:rPr lang="fr-FR" sz="1000" dirty="0"/>
              <a:t>Lecture : en 2013, on compte 263 400 associations culturelles en France, soit 20 % des associations. </a:t>
            </a:r>
            <a:endParaRPr lang="fr-FR" sz="1000" dirty="0" smtClean="0"/>
          </a:p>
          <a:p>
            <a:r>
              <a:rPr lang="fr-FR" sz="1000" dirty="0" smtClean="0"/>
              <a:t>Parmi celles-ci</a:t>
            </a:r>
            <a:r>
              <a:rPr lang="fr-FR" sz="1000" dirty="0"/>
              <a:t>, 43 300 emploient des salariés, soit 27 % des associations employeuses de l’ensemble des secteurs.</a:t>
            </a:r>
            <a:r>
              <a:rPr lang="fr-FR" dirty="0"/>
              <a:t>	</a:t>
            </a:r>
          </a:p>
        </p:txBody>
      </p:sp>
      <p:sp>
        <p:nvSpPr>
          <p:cNvPr id="3" name="Ellipse 2"/>
          <p:cNvSpPr/>
          <p:nvPr/>
        </p:nvSpPr>
        <p:spPr>
          <a:xfrm>
            <a:off x="4705003" y="2693324"/>
            <a:ext cx="324197" cy="282633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5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630" y="2120732"/>
            <a:ext cx="4846740" cy="2932430"/>
          </a:xfrm>
          <a:prstGeom prst="rect">
            <a:avLst/>
          </a:prstGeom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98277" y="972290"/>
            <a:ext cx="8212975" cy="743694"/>
          </a:xfrm>
        </p:spPr>
        <p:txBody>
          <a:bodyPr>
            <a:noAutofit/>
          </a:bodyPr>
          <a:lstStyle/>
          <a:p>
            <a:r>
              <a:rPr lang="fr-FR" sz="2400" dirty="0" smtClean="0"/>
              <a:t>Près d’une </a:t>
            </a:r>
            <a:r>
              <a:rPr lang="fr-FR" sz="2400" dirty="0"/>
              <a:t>association </a:t>
            </a:r>
            <a:r>
              <a:rPr lang="fr-FR" sz="2400" dirty="0" smtClean="0"/>
              <a:t>culturelle employeuse </a:t>
            </a:r>
            <a:r>
              <a:rPr lang="fr-FR" sz="2400" dirty="0"/>
              <a:t>sur </a:t>
            </a:r>
            <a:r>
              <a:rPr lang="fr-FR" sz="2400" dirty="0" smtClean="0"/>
              <a:t>deux œuvrent dans </a:t>
            </a:r>
            <a:r>
              <a:rPr lang="fr-FR" sz="2400" dirty="0"/>
              <a:t>le domaine du spectacle vivant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155468" y="5292464"/>
            <a:ext cx="6691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Champ : France, associations relevant de la loi 1901 et assimilées, ayant eu au moins un jour d’existence en </a:t>
            </a:r>
            <a:r>
              <a:rPr lang="fr-FR" sz="1000" dirty="0" smtClean="0"/>
              <a:t>2013.Source </a:t>
            </a:r>
            <a:r>
              <a:rPr lang="fr-FR" sz="1000" dirty="0"/>
              <a:t>: Insee, enquête Associations 2014, </a:t>
            </a:r>
            <a:r>
              <a:rPr lang="fr-FR" sz="1000" dirty="0" err="1"/>
              <a:t>Esane</a:t>
            </a:r>
            <a:r>
              <a:rPr lang="fr-FR" sz="1000" dirty="0"/>
              <a:t> 2013 / DEPS, Ministère de la Culture 2019</a:t>
            </a:r>
            <a:r>
              <a:rPr lang="fr-FR" sz="1200" dirty="0"/>
              <a:t>	</a:t>
            </a:r>
            <a:r>
              <a:rPr lang="fr-FR" dirty="0"/>
              <a:t>		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090756" y="1962785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2460567" y="2294314"/>
            <a:ext cx="490451" cy="2186246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2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705" y="2051184"/>
            <a:ext cx="4584589" cy="2755631"/>
          </a:xfrm>
          <a:prstGeom prst="rect">
            <a:avLst/>
          </a:prstGeom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98277" y="972290"/>
            <a:ext cx="8445723" cy="743694"/>
          </a:xfrm>
        </p:spPr>
        <p:txBody>
          <a:bodyPr>
            <a:noAutofit/>
          </a:bodyPr>
          <a:lstStyle/>
          <a:p>
            <a:r>
              <a:rPr lang="fr-FR" sz="2400" dirty="0"/>
              <a:t>L’emploi culturel est plus </a:t>
            </a:r>
            <a:r>
              <a:rPr lang="fr-FR" sz="2400" dirty="0" smtClean="0"/>
              <a:t>fragile que </a:t>
            </a:r>
            <a:r>
              <a:rPr lang="fr-FR" sz="2400" dirty="0"/>
              <a:t>dans les autres secteurs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155468" y="5292464"/>
            <a:ext cx="6691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Champ : France, associations relevant de la loi 1901 et assimilées, ayant eu au moins un jour d’existence en </a:t>
            </a:r>
            <a:r>
              <a:rPr lang="fr-FR" sz="1000" dirty="0" smtClean="0"/>
              <a:t>2013.Source </a:t>
            </a:r>
            <a:r>
              <a:rPr lang="fr-FR" sz="1000" dirty="0"/>
              <a:t>: Insee, enquête Associations 2014, </a:t>
            </a:r>
            <a:r>
              <a:rPr lang="fr-FR" sz="1000" dirty="0" err="1"/>
              <a:t>Esane</a:t>
            </a:r>
            <a:r>
              <a:rPr lang="fr-FR" sz="1000" dirty="0"/>
              <a:t> 2013 / DEPS, Ministère de la Culture 2019</a:t>
            </a:r>
            <a:r>
              <a:rPr lang="fr-FR" sz="1200" dirty="0"/>
              <a:t>	</a:t>
            </a:r>
            <a:r>
              <a:rPr lang="fr-FR" dirty="0"/>
              <a:t>		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090756" y="1962785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3399905" y="2360815"/>
            <a:ext cx="2518757" cy="71489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0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129" y="2011557"/>
            <a:ext cx="6425741" cy="2834886"/>
          </a:xfrm>
          <a:prstGeom prst="rect">
            <a:avLst/>
          </a:prstGeom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98277" y="972290"/>
            <a:ext cx="8445723" cy="743694"/>
          </a:xfrm>
        </p:spPr>
        <p:txBody>
          <a:bodyPr>
            <a:noAutofit/>
          </a:bodyPr>
          <a:lstStyle/>
          <a:p>
            <a:r>
              <a:rPr lang="fr-FR" sz="2400" dirty="0"/>
              <a:t>Les subventions publiques sont plus </a:t>
            </a:r>
            <a:r>
              <a:rPr lang="fr-FR" sz="2400" dirty="0" smtClean="0"/>
              <a:t>présentes dans </a:t>
            </a:r>
            <a:r>
              <a:rPr lang="fr-FR" sz="2400" dirty="0"/>
              <a:t>les associations employeuses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155468" y="5292464"/>
            <a:ext cx="6691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Champ : France, associations relevant de la loi 1901 et assimilées, ayant eu au moins un jour d’existence en </a:t>
            </a:r>
            <a:r>
              <a:rPr lang="fr-FR" sz="1000" dirty="0" smtClean="0"/>
              <a:t>2013.</a:t>
            </a:r>
          </a:p>
          <a:p>
            <a:r>
              <a:rPr lang="fr-FR" sz="1000" dirty="0" smtClean="0"/>
              <a:t>Source </a:t>
            </a:r>
            <a:r>
              <a:rPr lang="fr-FR" sz="1000" dirty="0"/>
              <a:t>: Insee, enquête Associations 2014, </a:t>
            </a:r>
            <a:r>
              <a:rPr lang="fr-FR" sz="1000" dirty="0" err="1"/>
              <a:t>Esane</a:t>
            </a:r>
            <a:r>
              <a:rPr lang="fr-FR" sz="1000" dirty="0"/>
              <a:t> 2013 / DEPS, Ministère de la Culture 2019</a:t>
            </a:r>
            <a:r>
              <a:rPr lang="fr-FR" sz="1200" dirty="0"/>
              <a:t>	</a:t>
            </a:r>
            <a:r>
              <a:rPr lang="fr-FR" dirty="0"/>
              <a:t>	</a:t>
            </a:r>
            <a:endParaRPr lang="fr-FR" dirty="0" smtClean="0"/>
          </a:p>
          <a:p>
            <a:r>
              <a:rPr lang="fr-FR" sz="1000" dirty="0"/>
              <a:t>Lecture : les subventions publiques représentent 39 % des ressources courantes des </a:t>
            </a:r>
            <a:r>
              <a:rPr lang="fr-FR" sz="1000" dirty="0" smtClean="0"/>
              <a:t>associations culturelles. </a:t>
            </a:r>
          </a:p>
          <a:p>
            <a:r>
              <a:rPr lang="fr-FR" sz="1000" dirty="0" smtClean="0"/>
              <a:t>Elles </a:t>
            </a:r>
            <a:r>
              <a:rPr lang="fr-FR" sz="1000" dirty="0"/>
              <a:t>représentent </a:t>
            </a:r>
            <a:r>
              <a:rPr lang="fr-FR" sz="1000" dirty="0" smtClean="0"/>
              <a:t>44 </a:t>
            </a:r>
            <a:r>
              <a:rPr lang="fr-FR" sz="1000" dirty="0"/>
              <a:t>% des ressources des associations employeuses et 17 % des associations non employeuses.</a:t>
            </a:r>
            <a:r>
              <a:rPr lang="fr-FR" dirty="0"/>
              <a:t>	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090756" y="1962785"/>
            <a:ext cx="5153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en %</a:t>
            </a:r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3350029" y="2876204"/>
            <a:ext cx="2161309" cy="53201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6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MCC">
      <a:dk1>
        <a:sysClr val="windowText" lastClr="000000"/>
      </a:dk1>
      <a:lt1>
        <a:sysClr val="window" lastClr="FFFFFF"/>
      </a:lt1>
      <a:dk2>
        <a:srgbClr val="777777"/>
      </a:dk2>
      <a:lt2>
        <a:srgbClr val="EEECE1"/>
      </a:lt2>
      <a:accent1>
        <a:srgbClr val="578ED1"/>
      </a:accent1>
      <a:accent2>
        <a:srgbClr val="007884"/>
      </a:accent2>
      <a:accent3>
        <a:srgbClr val="C43A2F"/>
      </a:accent3>
      <a:accent4>
        <a:srgbClr val="F05A50"/>
      </a:accent4>
      <a:accent5>
        <a:srgbClr val="E36C09"/>
      </a:accent5>
      <a:accent6>
        <a:srgbClr val="009DAE"/>
      </a:accent6>
      <a:hlink>
        <a:srgbClr val="A69034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F61FACB9-9D46-43DB-B588-1EA3CEDED2C2}" vid="{A8EDCF8B-F64C-47A0-9BC4-9CB9253343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Masque-MCC-2017</Template>
  <TotalTime>794</TotalTime>
  <Words>968</Words>
  <Application>Microsoft Office PowerPoint</Application>
  <PresentationFormat>Affichage à l'écran (4:3)</PresentationFormat>
  <Paragraphs>168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Arial Narrow</vt:lpstr>
      <vt:lpstr>Baskerville MT Pro</vt:lpstr>
      <vt:lpstr>Thème Office</vt:lpstr>
      <vt:lpstr>Café du DEPS 2019 #5  Les associations culturelles  Jean-Philippe RATHLE  </vt:lpstr>
      <vt:lpstr>Présentation</vt:lpstr>
      <vt:lpstr>Présentation PowerPoint</vt:lpstr>
      <vt:lpstr>Présentation PowerPoint</vt:lpstr>
      <vt:lpstr>Premiers résultats</vt:lpstr>
      <vt:lpstr>Une association sur cinq est active dans les domaines culturels</vt:lpstr>
      <vt:lpstr>Près d’une association culturelle employeuse sur deux œuvrent dans le domaine du spectacle vivant</vt:lpstr>
      <vt:lpstr>L’emploi culturel est plus fragile que dans les autres secteurs</vt:lpstr>
      <vt:lpstr>Les subventions publiques sont plus présentes dans les associations employeuses</vt:lpstr>
      <vt:lpstr>Focus sur les associations employeuses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  Retrouvez les publications du Deps :  www.culture.gouv.fr/Etudes-et-statistiques</vt:lpstr>
    </vt:vector>
  </TitlesOfParts>
  <Company>Ministère de la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Didacticiel </dc:title>
  <dc:creator>gwendoline.volat</dc:creator>
  <cp:lastModifiedBy>RATHLE Jean-Philippe</cp:lastModifiedBy>
  <cp:revision>42</cp:revision>
  <dcterms:created xsi:type="dcterms:W3CDTF">2017-11-06T09:08:53Z</dcterms:created>
  <dcterms:modified xsi:type="dcterms:W3CDTF">2019-09-10T06:47:40Z</dcterms:modified>
</cp:coreProperties>
</file>