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777C7C5-9439-46E2-93F6-7B04D189E2AA}">
  <a:tblStyle styleId="{7777C7C5-9439-46E2-93F6-7B04D189E2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c61f54cbd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c61f54cbd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c61f54cbd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c61f54cbd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c61f54cbd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c61f54cbd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d3b3c3607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d3b3c3607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525988f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525988f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c61f54c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c61f54c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c35736875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c35736875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c61f54cbd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c61f54cbd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c61f54cbd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c61f54cbd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d3b3c3607_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d3b3c3607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d3b3c3607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d3b3c3607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d3b3c3607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d3b3c3607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22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70500" y="1375600"/>
            <a:ext cx="8403000" cy="14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highlight>
                  <a:srgbClr val="FFFFFF"/>
                </a:highlight>
              </a:rPr>
              <a:t>Les financeurs participatifs et l’industrie financent-ils les mêmes projets ? 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27675" y="3066700"/>
            <a:ext cx="7785000" cy="15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Matinée de valorisation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Anna BERNARD</a:t>
            </a:r>
            <a:r>
              <a:rPr lang="fr" sz="1800"/>
              <a:t> (Catolica Lisbon School of Business and Economics)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</a:t>
            </a:r>
            <a:r>
              <a:rPr b="1" lang="fr" sz="1800"/>
              <a:t>Marco GAZEL</a:t>
            </a:r>
            <a:r>
              <a:rPr lang="fr" sz="1800"/>
              <a:t> (SKEMA Business School)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205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La foule finance(rait) des projets qui</a:t>
            </a:r>
            <a:r>
              <a:rPr lang="fr" sz="2400"/>
              <a:t> n’auraient pas été financés par l’industrie du disque</a:t>
            </a:r>
            <a:endParaRPr sz="2400"/>
          </a:p>
        </p:txBody>
      </p:sp>
      <p:sp>
        <p:nvSpPr>
          <p:cNvPr id="150" name="Google Shape;150;p22"/>
          <p:cNvSpPr txBox="1"/>
          <p:nvPr/>
        </p:nvSpPr>
        <p:spPr>
          <a:xfrm>
            <a:off x="1048075" y="4481400"/>
            <a:ext cx="70776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Taux de financement </a:t>
            </a:r>
            <a:r>
              <a:rPr b="1"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catégorie (« Succès » ou « Échec »)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975" y="1289275"/>
            <a:ext cx="4221974" cy="306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205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La foule finance(rait) des projets qui n’auraient pas été financés par l’industrie du disque</a:t>
            </a:r>
            <a:endParaRPr sz="2400"/>
          </a:p>
        </p:txBody>
      </p:sp>
      <p:sp>
        <p:nvSpPr>
          <p:cNvPr id="157" name="Google Shape;157;p23"/>
          <p:cNvSpPr txBox="1"/>
          <p:nvPr/>
        </p:nvSpPr>
        <p:spPr>
          <a:xfrm>
            <a:off x="1048075" y="4481400"/>
            <a:ext cx="70776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Taux de financement </a:t>
            </a:r>
            <a:r>
              <a:rPr b="1"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catégorie (« Succès » ou « Échec ») et par type d’experts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900" y="1361500"/>
            <a:ext cx="3582199" cy="29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311700" y="1367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Principaux résultats de l’étude 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Le foule et l’industrie s’accordent quant à la qualité des projets musicaux…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… sauf sur le critère de l’innovation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La foule semble financer des projets qui n’auraient pas été financés par l’industrie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Complémentarité ou substitution ?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Budgets en jeu différents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Stades d’avancement différents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Plus de complémentarité avec les labels?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2667475" y="4039925"/>
            <a:ext cx="36243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Merci de votre attention</a:t>
            </a:r>
            <a:endParaRPr b="1"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Sélection des projets</a:t>
            </a:r>
            <a:endParaRPr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 sz="1400"/>
              <a:t>Plateforme : Ulule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 sz="1400"/>
              <a:t>Catégorie : musique (CD / vidéoclip)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 sz="1400"/>
              <a:t>60 projets: 30 réussites et 30 échecs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 sz="1400"/>
              <a:t>Projets 2016 (2015)</a:t>
            </a:r>
            <a:br>
              <a:rPr lang="fr" sz="1400"/>
            </a:b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fr" sz="1400"/>
              <a:t>Ulule (musique 2015/2016):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 sz="1400"/>
              <a:t>25% projets &lt;1200 €; 50%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 sz="1400"/>
              <a:t>45% projets: 2500-7500 €</a:t>
            </a:r>
            <a:br>
              <a:rPr lang="fr" sz="1400"/>
            </a:br>
            <a:endParaRPr sz="1400"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25" y="2266150"/>
            <a:ext cx="5177425" cy="17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6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</a:t>
            </a:r>
            <a:r>
              <a:rPr lang="fr"/>
              <a:t>a foule soutient-elle des projets innovants et 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« qualité », au sens de l’industrie musicale 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543050"/>
            <a:ext cx="3999900" cy="30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800"/>
              <a:t>La foule</a:t>
            </a:r>
            <a:endParaRPr b="1" sz="1800"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832400" y="1619275"/>
            <a:ext cx="3999900" cy="30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800"/>
              <a:t>Les experts</a:t>
            </a:r>
            <a:endParaRPr b="1" sz="18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075" y="3752225"/>
            <a:ext cx="1388450" cy="9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1825" y="2436962"/>
            <a:ext cx="1409774" cy="105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550" y="3608525"/>
            <a:ext cx="1703850" cy="11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3138" y="2321475"/>
            <a:ext cx="1180678" cy="11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0000" y="2421250"/>
            <a:ext cx="936350" cy="9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07075" y="2397675"/>
            <a:ext cx="1135900" cy="113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897075" y="3703675"/>
            <a:ext cx="2445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labels</a:t>
            </a:r>
            <a:r>
              <a:rPr lang="fr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sociétés civiles et organismes professionnels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</a:t>
            </a:r>
            <a:r>
              <a:rPr lang="fr"/>
              <a:t>ubstitution ou complémentarité entre les deux modes de financement ?</a:t>
            </a:r>
            <a:endParaRPr/>
          </a:p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406600" y="2296625"/>
            <a:ext cx="8520600" cy="23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Les projets qui attirent des financements sur une plateforme de crowdfunding sont-ils susceptibles d’attirer les financements de l’industrie ? (</a:t>
            </a:r>
            <a:r>
              <a:rPr b="1" lang="fr" sz="1800"/>
              <a:t>substitution</a:t>
            </a:r>
            <a:r>
              <a:rPr lang="fr" sz="1800"/>
              <a:t>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Le financement participatif permet-il de financer des projets de niche ou innovants qui n’aurait pas été financés par l’industrie  ? (</a:t>
            </a:r>
            <a:r>
              <a:rPr b="1" lang="fr" sz="1800"/>
              <a:t>complémentarité</a:t>
            </a:r>
            <a:r>
              <a:rPr lang="fr" sz="1800"/>
              <a:t>)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Le cas du théâtre aux Etats-Unis</a:t>
            </a:r>
            <a:endParaRPr/>
          </a:p>
        </p:txBody>
      </p:sp>
      <p:pic>
        <p:nvPicPr>
          <p:cNvPr id="81" name="Google Shape;81;p1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100" y="1274250"/>
            <a:ext cx="5394399" cy="33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6463875" y="4609750"/>
            <a:ext cx="2619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Mollick, E., &amp; Nanda, R. (2015)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Méthode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7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90" name="Google Shape;90;p1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Questionnaire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(Jan-Mars 2017)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17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" name="Google Shape;92;p17"/>
          <p:cNvGrpSpPr/>
          <p:nvPr/>
        </p:nvGrpSpPr>
        <p:grpSpPr>
          <a:xfrm>
            <a:off x="0" y="1189989"/>
            <a:ext cx="3546900" cy="3482836"/>
            <a:chOff x="0" y="1189989"/>
            <a:chExt cx="3546900" cy="3482836"/>
          </a:xfrm>
        </p:grpSpPr>
        <p:sp>
          <p:nvSpPr>
            <p:cNvPr id="93" name="Google Shape;93;p17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Sélection de 60 projets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7"/>
            <p:cNvSpPr txBox="1"/>
            <p:nvPr/>
          </p:nvSpPr>
          <p:spPr>
            <a:xfrm>
              <a:off x="655350" y="3265525"/>
              <a:ext cx="2236200" cy="140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95;p17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96" name="Google Shape;96;p1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Allocation aux experts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17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25" y="2034350"/>
            <a:ext cx="1065900" cy="10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002" y="3158525"/>
            <a:ext cx="2115801" cy="13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3075" y="2539575"/>
            <a:ext cx="2097849" cy="14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2300" y="2034351"/>
            <a:ext cx="2097850" cy="117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7850" y="2034350"/>
            <a:ext cx="1065900" cy="10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84025" y="3502974"/>
            <a:ext cx="1065899" cy="106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15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critères</a:t>
            </a:r>
            <a:endParaRPr/>
          </a:p>
        </p:txBody>
      </p:sp>
      <p:graphicFrame>
        <p:nvGraphicFramePr>
          <p:cNvPr id="109" name="Google Shape;109;p18"/>
          <p:cNvGraphicFramePr/>
          <p:nvPr/>
        </p:nvGraphicFramePr>
        <p:xfrm>
          <a:off x="952500" y="73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{7777C7C5-9439-46E2-93F6-7B04D189E2AA}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/>
                        <a:t>Score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/>
                        <a:t>Critères détaillés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Innovation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projet est artistiquement innovant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projet influencera d’autres artistes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Qualité esthétique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</a:rPr>
                        <a:t>Le produit final sera de qualité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</a:rPr>
                        <a:t>Je suis personnellement enthousiasmé par ce projet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Qualité de la description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projet est bien décrit et bien rédigé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La vidéo de présentation est bien réalisée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budget est clair et bien détaillé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Faisabilité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porteur de projet semble qualifié pour réussir ce projet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L’objectif financier est adéquat pour réaliser le projet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Potentiel commercial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projet pourrait intéresser des professionnels de l’industrie musicale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projet est commercialement viable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161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Experts</a:t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753575" y="896288"/>
            <a:ext cx="7296600" cy="179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753575" y="3102575"/>
            <a:ext cx="7296600" cy="179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400" y="3338637"/>
            <a:ext cx="1284826" cy="128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975" y="3496428"/>
            <a:ext cx="1917300" cy="100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5363" y="1189550"/>
            <a:ext cx="2181324" cy="116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2966475" y="2007750"/>
            <a:ext cx="453300" cy="57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3</a:t>
            </a:r>
            <a:endParaRPr b="1" sz="3000"/>
          </a:p>
        </p:txBody>
      </p:sp>
      <p:grpSp>
        <p:nvGrpSpPr>
          <p:cNvPr id="121" name="Google Shape;121;p19"/>
          <p:cNvGrpSpPr/>
          <p:nvPr/>
        </p:nvGrpSpPr>
        <p:grpSpPr>
          <a:xfrm>
            <a:off x="5887961" y="1196011"/>
            <a:ext cx="1528314" cy="1377964"/>
            <a:chOff x="3866461" y="1431086"/>
            <a:chExt cx="1528314" cy="1377964"/>
          </a:xfrm>
        </p:grpSpPr>
        <p:pic>
          <p:nvPicPr>
            <p:cNvPr id="122" name="Google Shape;122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66461" y="1431086"/>
              <a:ext cx="1284825" cy="1284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9"/>
            <p:cNvSpPr txBox="1"/>
            <p:nvPr/>
          </p:nvSpPr>
          <p:spPr>
            <a:xfrm>
              <a:off x="4941475" y="2236350"/>
              <a:ext cx="453300" cy="572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3000"/>
                <a:t>1</a:t>
              </a:r>
              <a:endParaRPr b="1" sz="3000"/>
            </a:p>
          </p:txBody>
        </p:sp>
      </p:grpSp>
      <p:grpSp>
        <p:nvGrpSpPr>
          <p:cNvPr id="124" name="Google Shape;124;p19"/>
          <p:cNvGrpSpPr/>
          <p:nvPr/>
        </p:nvGrpSpPr>
        <p:grpSpPr>
          <a:xfrm>
            <a:off x="3825475" y="1216863"/>
            <a:ext cx="1513250" cy="1336262"/>
            <a:chOff x="6151375" y="1379638"/>
            <a:chExt cx="1513250" cy="1336262"/>
          </a:xfrm>
        </p:grpSpPr>
        <p:pic>
          <p:nvPicPr>
            <p:cNvPr id="125" name="Google Shape;125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51375" y="1379638"/>
              <a:ext cx="1284825" cy="1284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9"/>
            <p:cNvSpPr txBox="1"/>
            <p:nvPr/>
          </p:nvSpPr>
          <p:spPr>
            <a:xfrm>
              <a:off x="7211325" y="2143200"/>
              <a:ext cx="453300" cy="572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3000"/>
                <a:t>2</a:t>
              </a:r>
              <a:endParaRPr b="1" sz="3000"/>
            </a:p>
          </p:txBody>
        </p:sp>
      </p:grpSp>
      <p:sp>
        <p:nvSpPr>
          <p:cNvPr id="127" name="Google Shape;127;p19"/>
          <p:cNvSpPr txBox="1"/>
          <p:nvPr/>
        </p:nvSpPr>
        <p:spPr>
          <a:xfrm>
            <a:off x="3138375" y="4164325"/>
            <a:ext cx="453300" cy="57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3</a:t>
            </a:r>
            <a:endParaRPr b="1" sz="3000"/>
          </a:p>
        </p:txBody>
      </p:sp>
      <p:sp>
        <p:nvSpPr>
          <p:cNvPr id="128" name="Google Shape;128;p19"/>
          <p:cNvSpPr txBox="1"/>
          <p:nvPr/>
        </p:nvSpPr>
        <p:spPr>
          <a:xfrm>
            <a:off x="6425463" y="4184325"/>
            <a:ext cx="453300" cy="57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1</a:t>
            </a:r>
            <a:endParaRPr b="1" sz="3000"/>
          </a:p>
        </p:txBody>
      </p:sp>
      <p:sp>
        <p:nvSpPr>
          <p:cNvPr id="129" name="Google Shape;129;p19"/>
          <p:cNvSpPr txBox="1"/>
          <p:nvPr/>
        </p:nvSpPr>
        <p:spPr>
          <a:xfrm>
            <a:off x="6737275" y="525500"/>
            <a:ext cx="1054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Institutions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7021475" y="2731775"/>
            <a:ext cx="770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Labels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De manière générale, les décisions de la foule concordent avec tous les critères de l’industrie du disque, à l’exception du critère d’innovation.</a:t>
            </a:r>
            <a:endParaRPr sz="2400"/>
          </a:p>
        </p:txBody>
      </p:sp>
      <p:sp>
        <p:nvSpPr>
          <p:cNvPr id="136" name="Google Shape;136;p20"/>
          <p:cNvSpPr txBox="1"/>
          <p:nvPr/>
        </p:nvSpPr>
        <p:spPr>
          <a:xfrm>
            <a:off x="2108850" y="4679125"/>
            <a:ext cx="44130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Scores par critère et par catégorie (« Succès » ou « Échec »)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850" y="1525775"/>
            <a:ext cx="4592525" cy="315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205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L</a:t>
            </a:r>
            <a:r>
              <a:rPr lang="fr" sz="2400"/>
              <a:t>a foule sélectionne des projets majoritairement conformes aux préférences de l’industrie.</a:t>
            </a:r>
            <a:endParaRPr sz="2400"/>
          </a:p>
        </p:txBody>
      </p:sp>
      <p:sp>
        <p:nvSpPr>
          <p:cNvPr id="143" name="Google Shape;143;p21"/>
          <p:cNvSpPr txBox="1"/>
          <p:nvPr/>
        </p:nvSpPr>
        <p:spPr>
          <a:xfrm>
            <a:off x="1048075" y="4481400"/>
            <a:ext cx="70776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Classement des projets par ordre de préférence (de 1 à 6) et par catégorie (« Succès » ou « Échec »)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800" y="1519125"/>
            <a:ext cx="3886050" cy="27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