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5" r:id="rId4"/>
    <p:sldId id="261" r:id="rId5"/>
    <p:sldId id="271" r:id="rId6"/>
    <p:sldId id="286" r:id="rId7"/>
    <p:sldId id="273" r:id="rId8"/>
    <p:sldId id="277" r:id="rId9"/>
    <p:sldId id="278" r:id="rId10"/>
    <p:sldId id="284" r:id="rId11"/>
    <p:sldId id="266" r:id="rId12"/>
  </p:sldIdLst>
  <p:sldSz cx="9144000" cy="6858000" type="screen4x3"/>
  <p:notesSz cx="6858000" cy="9144000"/>
  <p:embeddedFontLst>
    <p:embeddedFont>
      <p:font typeface="Museo Sans 900" panose="02000000000000000000" pitchFamily="50" charset="0"/>
      <p:bold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useo Sans 700" panose="02000000000000000000" pitchFamily="50" charset="0"/>
      <p:bold r:id="rId20"/>
      <p:boldItalic r:id="rId21"/>
    </p:embeddedFont>
    <p:embeddedFont>
      <p:font typeface="Museo Sans 300" panose="02000000000000000000" pitchFamily="50" charset="0"/>
      <p:regular r:id="rId22"/>
      <p:italic r:id="rId23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866" autoAdjust="0"/>
  </p:normalViewPr>
  <p:slideViewPr>
    <p:cSldViewPr snapToGrid="0" showGuides="1">
      <p:cViewPr varScale="1">
        <p:scale>
          <a:sx n="89" d="100"/>
          <a:sy n="89" d="100"/>
        </p:scale>
        <p:origin x="1171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0D38-5363-478B-8A92-E586F61521FB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8DBB7-8634-446A-BC45-0FE07B6C41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9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DBB7-8634-446A-BC45-0FE07B6C411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3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50" y="2003737"/>
            <a:ext cx="8239125" cy="995363"/>
          </a:xfrm>
        </p:spPr>
        <p:txBody>
          <a:bodyPr anchor="b"/>
          <a:lstStyle>
            <a:lvl1pPr algn="l">
              <a:defRPr lang="en-US" sz="3500" kern="1200" baseline="0" dirty="0" smtClean="0">
                <a:solidFill>
                  <a:srgbClr val="2870AC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49" y="2897500"/>
            <a:ext cx="8239125" cy="264800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6" name="Ondertitel 2"/>
          <p:cNvSpPr txBox="1">
            <a:spLocks/>
          </p:cNvSpPr>
          <p:nvPr userDrawn="1"/>
        </p:nvSpPr>
        <p:spPr>
          <a:xfrm>
            <a:off x="355463" y="6552525"/>
            <a:ext cx="5400000" cy="3287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cap="none" baseline="0">
                <a:solidFill>
                  <a:srgbClr val="171C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RSM - a force </a:t>
            </a:r>
            <a:r>
              <a:rPr lang="nl-NL" sz="700" b="0" i="0" u="none" strike="noStrike" kern="1200" cap="none" baseline="0" dirty="0" err="1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for</a:t>
            </a:r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 </a:t>
            </a:r>
            <a:r>
              <a:rPr lang="nl-NL" sz="700" b="0" i="0" u="none" strike="noStrike" kern="1200" cap="none" baseline="0" dirty="0" err="1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positive</a:t>
            </a:r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 change</a:t>
            </a:r>
          </a:p>
        </p:txBody>
      </p:sp>
      <p:sp>
        <p:nvSpPr>
          <p:cNvPr id="9" name="Tijdelijke aanduiding voor afbeelding 4">
            <a:extLst>
              <a:ext uri="{FF2B5EF4-FFF2-40B4-BE49-F238E27FC236}">
                <a16:creationId xmlns="" xmlns:a16="http://schemas.microsoft.com/office/drawing/2014/main" id="{C5AAD7EC-7460-481A-A458-1D826C8A65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615267"/>
            <a:ext cx="9144000" cy="283423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7" name="AchtergrondTitel2"/>
          <p:cNvPicPr>
            <a:picLocks noSelect="1"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6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Effects in Crowdfunding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88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00" y="1047751"/>
            <a:ext cx="3886200" cy="5129214"/>
          </a:xfrm>
        </p:spPr>
        <p:txBody>
          <a:bodyPr/>
          <a:lstStyle>
            <a:lvl1pPr>
              <a:defRPr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47751"/>
            <a:ext cx="3886200" cy="5129214"/>
          </a:xfrm>
        </p:spPr>
        <p:txBody>
          <a:bodyPr/>
          <a:lstStyle>
            <a:lvl1pPr>
              <a:defRPr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Effects in Crowdfunding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06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Effects in Crowdfunding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59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EnBlauweBalk"/>
          <p:cNvPicPr>
            <a:picLocks noSelect="1"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200" y="6356351"/>
            <a:ext cx="7054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652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Network Effects in Crowdfunding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8054" y="6356351"/>
            <a:ext cx="624254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25A8E426-1013-4DA1-9982-506C918562F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00" y="1038226"/>
            <a:ext cx="8425108" cy="51816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00" y="206897"/>
            <a:ext cx="7084800" cy="478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2870AC"/>
          </a:solidFill>
          <a:latin typeface="Museo Sans 700" panose="02000000000000000000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useo Sans 300" panose="02000000000000000000" pitchFamily="50" charset="0"/>
          <a:ea typeface="+mn-ea"/>
          <a:cs typeface="+mn-cs"/>
        </a:defRPr>
      </a:lvl1pPr>
      <a:lvl2pPr marL="17780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apers.ssrn.com/sol3/papers.cfm?abstract_id=325919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4D85FBF-B808-4253-83A9-A347BECB7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000" dirty="0" err="1" smtClean="0"/>
              <a:t>Effets</a:t>
            </a:r>
            <a:r>
              <a:rPr lang="nl-NL" sz="3000" dirty="0" smtClean="0"/>
              <a:t> de </a:t>
            </a:r>
            <a:r>
              <a:rPr lang="nl-NL" sz="3000" dirty="0" err="1" smtClean="0"/>
              <a:t>réseau</a:t>
            </a:r>
            <a:r>
              <a:rPr lang="nl-NL" sz="3000" dirty="0" smtClean="0"/>
              <a:t> et </a:t>
            </a:r>
            <a:r>
              <a:rPr lang="nl-NL" sz="3000" dirty="0" err="1" smtClean="0"/>
              <a:t>financement</a:t>
            </a:r>
            <a:r>
              <a:rPr lang="nl-NL" sz="3000" dirty="0" smtClean="0"/>
              <a:t> </a:t>
            </a:r>
            <a:r>
              <a:rPr lang="nl-NL" sz="3000" dirty="0" err="1" smtClean="0"/>
              <a:t>participatif</a:t>
            </a:r>
            <a:r>
              <a:rPr lang="nl-NL" sz="3000" dirty="0" smtClean="0"/>
              <a:t> : </a:t>
            </a:r>
            <a:r>
              <a:rPr lang="nl-NL" sz="3000" dirty="0" err="1" smtClean="0"/>
              <a:t>une</a:t>
            </a:r>
            <a:r>
              <a:rPr lang="nl-NL" sz="3000" dirty="0" smtClean="0"/>
              <a:t> analyse </a:t>
            </a:r>
            <a:r>
              <a:rPr lang="nl-NL" sz="3000" dirty="0" err="1" smtClean="0"/>
              <a:t>empirique</a:t>
            </a:r>
            <a:endParaRPr lang="nl-NL" sz="3000" dirty="0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64B9375A-080D-47D5-B2E0-E00B8C65B8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1400" dirty="0" smtClean="0"/>
              <a:t>Paul Belleflamme, Thomas Lambert, </a:t>
            </a:r>
            <a:r>
              <a:rPr lang="nl-NL" sz="1400" dirty="0" err="1" smtClean="0"/>
              <a:t>and</a:t>
            </a:r>
            <a:r>
              <a:rPr lang="nl-NL" sz="1400" dirty="0" smtClean="0"/>
              <a:t> Armin </a:t>
            </a:r>
            <a:r>
              <a:rPr lang="nl-NL" sz="1400" dirty="0" err="1" smtClean="0"/>
              <a:t>Schwienbacher</a:t>
            </a:r>
            <a:endParaRPr lang="nl-NL" sz="1400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="" xmlns:a16="http://schemas.microsoft.com/office/drawing/2014/main" id="{BD48561B-D14E-44BF-B770-A54FEF8B57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192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Evidence of a variety of network effects on </a:t>
            </a:r>
            <a:r>
              <a:rPr lang="en-US" sz="1800" b="1" dirty="0" smtClean="0">
                <a:solidFill>
                  <a:schemeClr val="tx2"/>
                </a:solidFill>
              </a:rPr>
              <a:t>CFPs</a:t>
            </a:r>
            <a:endParaRPr lang="en-US" sz="1800" b="1" dirty="0">
              <a:solidFill>
                <a:schemeClr val="tx2"/>
              </a:solidFill>
            </a:endParaRPr>
          </a:p>
          <a:p>
            <a:pPr lvl="2"/>
            <a:r>
              <a:rPr lang="en-US" dirty="0" smtClean="0"/>
              <a:t>Dynamic effects within the group of backers related to usage</a:t>
            </a:r>
          </a:p>
          <a:p>
            <a:pPr lvl="3"/>
            <a:r>
              <a:rPr lang="en-US" dirty="0" smtClean="0"/>
              <a:t>Positive intra- and inter-project network effects</a:t>
            </a:r>
          </a:p>
          <a:p>
            <a:pPr lvl="2"/>
            <a:r>
              <a:rPr lang="en-US" dirty="0" smtClean="0"/>
              <a:t>Positive inter-project network effects indicate a positive-sum game among entrepreneurs</a:t>
            </a:r>
          </a:p>
          <a:p>
            <a:pPr lvl="3"/>
            <a:r>
              <a:rPr lang="en-US" dirty="0" smtClean="0"/>
              <a:t>Platform growth</a:t>
            </a:r>
          </a:p>
          <a:p>
            <a:pPr lvl="3"/>
            <a:r>
              <a:rPr lang="en-US" dirty="0" smtClean="0"/>
              <a:t>Positive </a:t>
            </a:r>
            <a:r>
              <a:rPr lang="en-US" dirty="0" smtClean="0"/>
              <a:t>network effects related to participation</a:t>
            </a:r>
          </a:p>
          <a:p>
            <a:pPr lvl="2"/>
            <a:r>
              <a:rPr lang="en-US" dirty="0" smtClean="0"/>
              <a:t>Marked </a:t>
            </a:r>
            <a:r>
              <a:rPr lang="en-US" dirty="0" smtClean="0"/>
              <a:t>differences</a:t>
            </a:r>
          </a:p>
          <a:p>
            <a:pPr lvl="3"/>
            <a:r>
              <a:rPr lang="en-US" dirty="0" smtClean="0"/>
              <a:t>Across categories of projects</a:t>
            </a:r>
          </a:p>
          <a:p>
            <a:pPr lvl="3"/>
            <a:r>
              <a:rPr lang="en-US" dirty="0" smtClean="0"/>
              <a:t>Between recurrent and new </a:t>
            </a:r>
            <a:r>
              <a:rPr lang="en-US" dirty="0" smtClean="0"/>
              <a:t>backers</a:t>
            </a:r>
          </a:p>
          <a:p>
            <a:pPr marL="6350" lvl="1" indent="0">
              <a:buNone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marL="6350" lvl="1" indent="0">
              <a:buNone/>
            </a:pPr>
            <a:r>
              <a:rPr lang="en-US" sz="1800" dirty="0" smtClean="0"/>
              <a:t>More on this in our working paper updated on </a:t>
            </a:r>
            <a:r>
              <a:rPr lang="en-US" sz="1800" dirty="0" err="1"/>
              <a:t>ssrn</a:t>
            </a:r>
            <a:r>
              <a:rPr lang="en-US" sz="1800" dirty="0"/>
              <a:t>: </a:t>
            </a:r>
            <a:endParaRPr lang="en-US" sz="1800" dirty="0" smtClean="0"/>
          </a:p>
          <a:p>
            <a:pPr marL="463550" lvl="1" indent="-285750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papers.ssrn.com/sol3/papers.cfm?abstract_id=3259191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marL="368300" lvl="3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Effects in Crowdfunding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4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1" descr="questions-à-poser-acheter-un-appartement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6" b="2676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C109FE5-430F-47FD-AB7E-43A5DA6F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effects are central for digital platforms…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39356B10-46B3-4CF3-B1FA-4DD62D89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... </a:t>
            </a:r>
            <a:r>
              <a:rPr lang="en-US" sz="1800" dirty="0" smtClean="0"/>
              <a:t>but </a:t>
            </a:r>
            <a:r>
              <a:rPr lang="en-US" sz="1800" dirty="0"/>
              <a:t>little systematic evidence on their incidence</a:t>
            </a:r>
          </a:p>
          <a:p>
            <a:endParaRPr lang="en-US" sz="1800" dirty="0" smtClean="0"/>
          </a:p>
          <a:p>
            <a:r>
              <a:rPr lang="en-US" sz="1800" b="1" dirty="0" smtClean="0"/>
              <a:t>Our </a:t>
            </a:r>
            <a:r>
              <a:rPr lang="en-US" sz="1800" b="1" dirty="0"/>
              <a:t>aim: </a:t>
            </a:r>
            <a:r>
              <a:rPr lang="en-US" sz="1800" dirty="0"/>
              <a:t>Contribute to fill this </a:t>
            </a:r>
            <a:r>
              <a:rPr lang="en-US" sz="1800" dirty="0" smtClean="0"/>
              <a:t>gap</a:t>
            </a:r>
          </a:p>
          <a:p>
            <a:pPr marL="463550" lvl="1" indent="-285750"/>
            <a:r>
              <a:rPr lang="en-US" b="1" dirty="0"/>
              <a:t>Laboratory</a:t>
            </a:r>
          </a:p>
          <a:p>
            <a:pPr marL="647700" lvl="2" indent="-285750"/>
            <a:r>
              <a:rPr lang="en-US" dirty="0"/>
              <a:t>A crowdfunding platform (CFP)</a:t>
            </a:r>
          </a:p>
          <a:p>
            <a:pPr marL="463550" lvl="1" indent="-285750"/>
            <a:r>
              <a:rPr lang="en-US" b="1" dirty="0"/>
              <a:t>Theoretical contribution</a:t>
            </a:r>
          </a:p>
          <a:p>
            <a:pPr marL="647700" lvl="2" indent="-285750"/>
            <a:r>
              <a:rPr lang="en-US" dirty="0"/>
              <a:t>We systematically map potential network effects at work on CFPs</a:t>
            </a:r>
          </a:p>
          <a:p>
            <a:pPr marL="647700" lvl="2" indent="-285750"/>
            <a:r>
              <a:rPr lang="en-US" dirty="0"/>
              <a:t>We draw an important distinction between participation and usage</a:t>
            </a:r>
          </a:p>
          <a:p>
            <a:pPr marL="463550" lvl="1" indent="-285750"/>
            <a:r>
              <a:rPr lang="en-US" b="1" dirty="0"/>
              <a:t>Empirical contribution</a:t>
            </a:r>
          </a:p>
          <a:p>
            <a:pPr marL="647700" lvl="2" indent="-285750"/>
            <a:r>
              <a:rPr lang="en-US" dirty="0"/>
              <a:t>We identify the </a:t>
            </a:r>
            <a:r>
              <a:rPr lang="en-US" dirty="0" smtClean="0"/>
              <a:t>prevalence of </a:t>
            </a:r>
            <a:r>
              <a:rPr lang="en-US" dirty="0"/>
              <a:t>various network </a:t>
            </a:r>
            <a:r>
              <a:rPr lang="en-US" dirty="0" smtClean="0"/>
              <a:t>effects</a:t>
            </a:r>
            <a:endParaRPr lang="en-US" dirty="0"/>
          </a:p>
          <a:p>
            <a:pPr marL="647700" lvl="2" indent="-285750"/>
            <a:r>
              <a:rPr lang="en-US" dirty="0"/>
              <a:t>We assess their relative </a:t>
            </a:r>
            <a:r>
              <a:rPr lang="en-US" dirty="0" smtClean="0"/>
              <a:t>intensity</a:t>
            </a:r>
            <a:endParaRPr lang="en-US" dirty="0"/>
          </a:p>
          <a:p>
            <a:pPr marL="463550" lvl="1" indent="-285750"/>
            <a:endParaRPr lang="en-US" dirty="0"/>
          </a:p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Network Effects in Crowdfunding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0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= ‘manager of network effects’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Effects in Crowdfunding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3</a:t>
            </a:fld>
            <a:endParaRPr lang="de-DE"/>
          </a:p>
        </p:txBody>
      </p:sp>
      <p:pic>
        <p:nvPicPr>
          <p:cNvPr id="7" name="Image 6" descr="groups_1701411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89" y="2807571"/>
            <a:ext cx="2686567" cy="1800000"/>
          </a:xfrm>
          <a:prstGeom prst="rect">
            <a:avLst/>
          </a:prstGeom>
        </p:spPr>
      </p:pic>
      <p:pic>
        <p:nvPicPr>
          <p:cNvPr id="8" name="Image 7" descr="groups_1701411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99" y="2830391"/>
            <a:ext cx="2686567" cy="1799998"/>
          </a:xfrm>
          <a:prstGeom prst="rect">
            <a:avLst/>
          </a:prstGeom>
        </p:spPr>
      </p:pic>
      <p:pic>
        <p:nvPicPr>
          <p:cNvPr id="9" name="Image 8" descr="free-curved-arrow-no-background-clipart-4.jpg"/>
          <p:cNvPicPr>
            <a:picLocks noChangeAspect="1"/>
          </p:cNvPicPr>
          <p:nvPr/>
        </p:nvPicPr>
        <p:blipFill>
          <a:blip r:embed="rId5" cstate="print">
            <a:alphaModFix amt="7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9234">
            <a:off x="3906715" y="1870402"/>
            <a:ext cx="1507996" cy="2160000"/>
          </a:xfrm>
          <a:prstGeom prst="rect">
            <a:avLst/>
          </a:prstGeom>
        </p:spPr>
      </p:pic>
      <p:pic>
        <p:nvPicPr>
          <p:cNvPr id="10" name="Image 11" descr="free-curved-arrow-no-background-clipart-4.jpg"/>
          <p:cNvPicPr>
            <a:picLocks noChangeAspect="1"/>
          </p:cNvPicPr>
          <p:nvPr/>
        </p:nvPicPr>
        <p:blipFill>
          <a:blip r:embed="rId5" cstate="print">
            <a:alphaModFix amt="7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9234" flipH="1" flipV="1">
            <a:off x="3851775" y="3204227"/>
            <a:ext cx="1507996" cy="2160000"/>
          </a:xfrm>
          <a:prstGeom prst="rect">
            <a:avLst/>
          </a:prstGeom>
        </p:spPr>
      </p:pic>
      <p:pic>
        <p:nvPicPr>
          <p:cNvPr id="11" name="Image 4" descr="256-256-60eade7f184e696a79fa2ff1e81c851d.png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21318">
            <a:off x="383002" y="4371318"/>
            <a:ext cx="1511594" cy="1511594"/>
          </a:xfrm>
          <a:prstGeom prst="rect">
            <a:avLst/>
          </a:prstGeom>
        </p:spPr>
      </p:pic>
      <p:pic>
        <p:nvPicPr>
          <p:cNvPr id="12" name="Image 14" descr="256-256-60eade7f184e696a79fa2ff1e81c851d.png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8172">
            <a:off x="7235061" y="1478598"/>
            <a:ext cx="1511594" cy="1511594"/>
          </a:xfrm>
          <a:prstGeom prst="rect">
            <a:avLst/>
          </a:prstGeom>
        </p:spPr>
      </p:pic>
      <p:sp>
        <p:nvSpPr>
          <p:cNvPr id="13" name="ZoneTexte 13"/>
          <p:cNvSpPr txBox="1"/>
          <p:nvPr/>
        </p:nvSpPr>
        <p:spPr>
          <a:xfrm>
            <a:off x="3913535" y="4094715"/>
            <a:ext cx="172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/ - / none ?</a:t>
            </a:r>
            <a:endParaRPr lang="fr-FR" dirty="0"/>
          </a:p>
        </p:txBody>
      </p:sp>
      <p:sp>
        <p:nvSpPr>
          <p:cNvPr id="14" name="ZoneTexte 16"/>
          <p:cNvSpPr txBox="1"/>
          <p:nvPr/>
        </p:nvSpPr>
        <p:spPr>
          <a:xfrm>
            <a:off x="3741965" y="2769908"/>
            <a:ext cx="172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/ - / none ?</a:t>
            </a:r>
            <a:endParaRPr lang="fr-FR" dirty="0"/>
          </a:p>
        </p:txBody>
      </p:sp>
      <p:sp>
        <p:nvSpPr>
          <p:cNvPr id="15" name="ZoneTexte 17"/>
          <p:cNvSpPr txBox="1"/>
          <p:nvPr/>
        </p:nvSpPr>
        <p:spPr>
          <a:xfrm>
            <a:off x="311008" y="4988815"/>
            <a:ext cx="1723511" cy="36933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+ / - / none ?</a:t>
            </a:r>
            <a:endParaRPr lang="fr-FR" dirty="0"/>
          </a:p>
        </p:txBody>
      </p:sp>
      <p:sp>
        <p:nvSpPr>
          <p:cNvPr id="16" name="ZoneTexte 18"/>
          <p:cNvSpPr txBox="1"/>
          <p:nvPr/>
        </p:nvSpPr>
        <p:spPr>
          <a:xfrm>
            <a:off x="7150114" y="1798061"/>
            <a:ext cx="1723511" cy="36933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+ / - / none ?</a:t>
            </a:r>
            <a:endParaRPr lang="fr-FR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67200" y="1005175"/>
            <a:ext cx="8425108" cy="51816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care?</a:t>
            </a:r>
            <a:endParaRPr lang="en-US" dirty="0"/>
          </a:p>
        </p:txBody>
      </p:sp>
      <p:pic>
        <p:nvPicPr>
          <p:cNvPr id="13" name="Image 9" descr="economic-strategy-280.pn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64" y="1616006"/>
            <a:ext cx="1240024" cy="12356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Implications for CFP </a:t>
            </a:r>
            <a:r>
              <a:rPr lang="en-US" sz="1800" b="1" dirty="0" smtClean="0"/>
              <a:t>management</a:t>
            </a:r>
            <a:endParaRPr lang="en-US" sz="1800" b="1" dirty="0"/>
          </a:p>
          <a:p>
            <a:pPr marL="463550" lvl="1" indent="-285750"/>
            <a:r>
              <a:rPr lang="en-US" dirty="0"/>
              <a:t>Success of a CFP depends not only on the </a:t>
            </a:r>
            <a:r>
              <a:rPr lang="en-US" b="1" dirty="0"/>
              <a:t>quality</a:t>
            </a:r>
            <a:r>
              <a:rPr lang="en-US" dirty="0"/>
              <a:t> and </a:t>
            </a:r>
            <a:r>
              <a:rPr lang="en-US" b="1" dirty="0"/>
              <a:t>quantity </a:t>
            </a:r>
            <a:r>
              <a:rPr lang="en-US" dirty="0"/>
              <a:t>of projects but also on their </a:t>
            </a:r>
            <a:r>
              <a:rPr lang="en-US" b="1" dirty="0"/>
              <a:t>mix</a:t>
            </a:r>
          </a:p>
          <a:p>
            <a:pPr marL="647700" lvl="2" indent="-285750"/>
            <a:r>
              <a:rPr lang="en-US" dirty="0"/>
              <a:t>Platforms should identify the projects they need to feature together</a:t>
            </a:r>
          </a:p>
          <a:p>
            <a:pPr marL="463550" lvl="1" indent="-285750"/>
            <a:r>
              <a:rPr lang="en-US" dirty="0"/>
              <a:t>Recurrent </a:t>
            </a:r>
            <a:r>
              <a:rPr lang="en-US" dirty="0" smtClean="0"/>
              <a:t>users behave </a:t>
            </a:r>
            <a:r>
              <a:rPr lang="en-US" dirty="0"/>
              <a:t>quite differently from new </a:t>
            </a:r>
            <a:r>
              <a:rPr lang="en-US" dirty="0" smtClean="0"/>
              <a:t>users</a:t>
            </a:r>
            <a:endParaRPr lang="en-US" dirty="0"/>
          </a:p>
          <a:p>
            <a:pPr marL="647700" lvl="2" indent="-285750"/>
            <a:r>
              <a:rPr lang="en-US" dirty="0"/>
              <a:t>Platforms should aim different strategies at these two types of </a:t>
            </a:r>
            <a:r>
              <a:rPr lang="en-US" dirty="0" smtClean="0"/>
              <a:t>users</a:t>
            </a:r>
            <a:endParaRPr lang="en-US" dirty="0"/>
          </a:p>
          <a:p>
            <a:endParaRPr lang="en-US" b="1" dirty="0" smtClean="0"/>
          </a:p>
          <a:p>
            <a:r>
              <a:rPr lang="en-US" sz="1800" b="1" dirty="0" smtClean="0"/>
              <a:t>Implications for CFP competition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Network Effects in Crowdfunding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4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1226527" y="3360057"/>
            <a:ext cx="2859314" cy="2333582"/>
            <a:chOff x="510284" y="2825308"/>
            <a:chExt cx="3526627" cy="27246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847" y="2825308"/>
              <a:ext cx="1632062" cy="1428166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510284" y="4218563"/>
              <a:ext cx="3526627" cy="1331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dirty="0" smtClean="0">
                  <a:latin typeface="Museo Sans 300 (Body)"/>
                </a:rPr>
                <a:t>Forces leading to</a:t>
              </a:r>
            </a:p>
            <a:p>
              <a:r>
                <a:rPr lang="en-US" sz="1400" b="1" dirty="0" smtClean="0">
                  <a:latin typeface="Museo Sans 300 (Body)"/>
                </a:rPr>
                <a:t>concentration</a:t>
              </a:r>
            </a:p>
            <a:p>
              <a:endParaRPr lang="en-US" sz="1400" b="1" dirty="0" smtClean="0">
                <a:solidFill>
                  <a:srgbClr val="0000FF"/>
                </a:solidFill>
                <a:latin typeface="Museo Sans 300 (Body)"/>
              </a:endParaRPr>
            </a:p>
            <a:p>
              <a:r>
                <a:rPr lang="en-US" sz="1400" dirty="0" smtClean="0">
                  <a:latin typeface="Museo Sans 300 (Body)"/>
                </a:rPr>
                <a:t>Positive cross-group effects</a:t>
              </a:r>
            </a:p>
            <a:p>
              <a:r>
                <a:rPr lang="en-US" sz="1400" dirty="0" smtClean="0">
                  <a:latin typeface="Museo Sans 300 (Body)"/>
                </a:rPr>
                <a:t>Positive </a:t>
              </a:r>
              <a:r>
                <a:rPr lang="en-US" sz="1400" dirty="0">
                  <a:latin typeface="Museo Sans 300 (Body)"/>
                </a:rPr>
                <a:t>within-group </a:t>
              </a:r>
              <a:r>
                <a:rPr lang="en-US" sz="1400" dirty="0" smtClean="0">
                  <a:latin typeface="Museo Sans 300 (Body)"/>
                </a:rPr>
                <a:t>effects</a:t>
              </a:r>
            </a:p>
            <a:p>
              <a:r>
                <a:rPr lang="en-US" sz="1400" dirty="0" smtClean="0">
                  <a:latin typeface="Museo Sans 300 (Body)"/>
                </a:rPr>
                <a:t>Scale economies</a:t>
              </a:r>
              <a:endParaRPr lang="en-US" sz="1400" dirty="0">
                <a:latin typeface="Museo Sans 300 (Body)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55699" y="3360057"/>
            <a:ext cx="2975428" cy="2530868"/>
            <a:chOff x="4621406" y="2945934"/>
            <a:chExt cx="3526627" cy="27518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9530" y="2945934"/>
              <a:ext cx="1410378" cy="12991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21406" y="4245034"/>
              <a:ext cx="3526627" cy="145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buFont typeface="Wingdings" charset="2"/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dirty="0" smtClean="0">
                  <a:latin typeface="Museo Sans 300 (Body)"/>
                </a:rPr>
                <a:t>Forces leading to</a:t>
              </a:r>
            </a:p>
            <a:p>
              <a:r>
                <a:rPr lang="en-US" sz="1400" b="1" dirty="0" smtClean="0">
                  <a:latin typeface="Museo Sans 300 (Body)"/>
                </a:rPr>
                <a:t>coexistence of platforms</a:t>
              </a:r>
            </a:p>
            <a:p>
              <a:endParaRPr lang="en-US" sz="1400" b="1" dirty="0" smtClean="0">
                <a:latin typeface="Museo Sans 300 (Body)"/>
              </a:endParaRPr>
            </a:p>
            <a:p>
              <a:r>
                <a:rPr lang="en-US" sz="1400" dirty="0">
                  <a:latin typeface="Museo Sans 300 (Body)"/>
                </a:rPr>
                <a:t>Negative cross-group </a:t>
              </a:r>
              <a:r>
                <a:rPr lang="en-US" sz="1400" dirty="0" smtClean="0">
                  <a:latin typeface="Museo Sans 300 (Body)"/>
                </a:rPr>
                <a:t>effects</a:t>
              </a:r>
            </a:p>
            <a:p>
              <a:r>
                <a:rPr lang="en-US" sz="1400" dirty="0" smtClean="0">
                  <a:latin typeface="Museo Sans 300 (Body)"/>
                </a:rPr>
                <a:t>Negative </a:t>
              </a:r>
              <a:r>
                <a:rPr lang="en-US" sz="1400" dirty="0">
                  <a:latin typeface="Museo Sans 300 (Body)"/>
                </a:rPr>
                <a:t>within-group </a:t>
              </a:r>
              <a:r>
                <a:rPr lang="en-US" sz="1400" dirty="0" smtClean="0">
                  <a:latin typeface="Museo Sans 300 (Body)"/>
                </a:rPr>
                <a:t>effects</a:t>
              </a:r>
            </a:p>
            <a:p>
              <a:r>
                <a:rPr lang="en-US" sz="1400" dirty="0">
                  <a:latin typeface="Museo Sans 300 (Body)"/>
                </a:rPr>
                <a:t>Platform differentiation</a:t>
              </a:r>
              <a:br>
                <a:rPr lang="en-US" sz="1400" dirty="0">
                  <a:latin typeface="Museo Sans 300 (Body)"/>
                </a:rPr>
              </a:br>
              <a:r>
                <a:rPr lang="en-US" sz="1400" dirty="0">
                  <a:latin typeface="Museo Sans 300 (Body)"/>
                </a:rPr>
                <a:t>(model, geography, sector</a:t>
              </a:r>
              <a:r>
                <a:rPr lang="en-US" sz="1400" dirty="0" smtClean="0">
                  <a:latin typeface="Museo Sans 300 (Body)"/>
                </a:rPr>
                <a:t>)</a:t>
              </a:r>
              <a:endParaRPr lang="en-US" sz="1400" dirty="0">
                <a:latin typeface="Museo Sans 300 (Body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9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effects in crowdfunding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Effects in Crowdfunding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5</a:t>
            </a:fld>
            <a:endParaRPr lang="de-DE"/>
          </a:p>
        </p:txBody>
      </p:sp>
      <p:grpSp>
        <p:nvGrpSpPr>
          <p:cNvPr id="100" name="Groupe 8"/>
          <p:cNvGrpSpPr>
            <a:grpSpLocks/>
          </p:cNvGrpSpPr>
          <p:nvPr/>
        </p:nvGrpSpPr>
        <p:grpSpPr bwMode="auto">
          <a:xfrm>
            <a:off x="675864" y="2619235"/>
            <a:ext cx="7790021" cy="1718788"/>
            <a:chOff x="1322186" y="2571736"/>
            <a:chExt cx="6296017" cy="1357788"/>
          </a:xfrm>
        </p:grpSpPr>
        <p:grpSp>
          <p:nvGrpSpPr>
            <p:cNvPr id="101" name="Groupe 4"/>
            <p:cNvGrpSpPr>
              <a:grpSpLocks/>
            </p:cNvGrpSpPr>
            <p:nvPr/>
          </p:nvGrpSpPr>
          <p:grpSpPr bwMode="auto">
            <a:xfrm>
              <a:off x="1322186" y="2571736"/>
              <a:ext cx="1936202" cy="1357788"/>
              <a:chOff x="1322186" y="1714480"/>
              <a:chExt cx="1936202" cy="1357788"/>
            </a:xfrm>
          </p:grpSpPr>
          <p:sp>
            <p:nvSpPr>
              <p:cNvPr id="105" name="Organigramme : Données stockées 29"/>
              <p:cNvSpPr/>
              <p:nvPr/>
            </p:nvSpPr>
            <p:spPr>
              <a:xfrm>
                <a:off x="1401001" y="1714480"/>
                <a:ext cx="1857387" cy="1357788"/>
              </a:xfrm>
              <a:prstGeom prst="flowChartOnlineStorage">
                <a:avLst/>
              </a:prstGeom>
              <a:solidFill>
                <a:srgbClr val="2870AC"/>
              </a:solidFill>
              <a:ln>
                <a:solidFill>
                  <a:srgbClr val="2870AC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315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06" name="ZoneTexte 2"/>
              <p:cNvSpPr txBox="1">
                <a:spLocks noChangeArrowheads="1"/>
              </p:cNvSpPr>
              <p:nvPr/>
            </p:nvSpPr>
            <p:spPr bwMode="auto">
              <a:xfrm>
                <a:off x="1322186" y="2200537"/>
                <a:ext cx="1649512" cy="291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bg1"/>
                    </a:solidFill>
                    <a:latin typeface="Museo Sans 300 (Body)"/>
                  </a:rPr>
                  <a:t>Entrepreneurs</a:t>
                </a:r>
                <a:endParaRPr lang="en-US" sz="1800" dirty="0">
                  <a:solidFill>
                    <a:schemeClr val="bg1"/>
                  </a:solidFill>
                  <a:latin typeface="Museo Sans 300 (Body)"/>
                </a:endParaRPr>
              </a:p>
            </p:txBody>
          </p:sp>
        </p:grpSp>
        <p:sp>
          <p:nvSpPr>
            <p:cNvPr id="103" name="Organigramme : Données stockées 27"/>
            <p:cNvSpPr/>
            <p:nvPr/>
          </p:nvSpPr>
          <p:spPr bwMode="auto">
            <a:xfrm rot="10800000">
              <a:off x="5760815" y="2571736"/>
              <a:ext cx="1857388" cy="1357788"/>
            </a:xfrm>
            <a:prstGeom prst="flowChartOnlineStorage">
              <a:avLst/>
            </a:prstGeom>
            <a:solidFill>
              <a:srgbClr val="2870AC"/>
            </a:solidFill>
            <a:ln>
              <a:solidFill>
                <a:srgbClr val="2870AC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sz="2315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10" name="Organigramme : Alternative 11"/>
          <p:cNvSpPr/>
          <p:nvPr/>
        </p:nvSpPr>
        <p:spPr bwMode="auto">
          <a:xfrm>
            <a:off x="3394052" y="2784595"/>
            <a:ext cx="2387399" cy="1300839"/>
          </a:xfrm>
          <a:prstGeom prst="flowChartAlternateProcess">
            <a:avLst/>
          </a:prstGeom>
          <a:noFill/>
          <a:ln>
            <a:solidFill>
              <a:srgbClr val="2870A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2315">
              <a:ln>
                <a:solidFill>
                  <a:schemeClr val="bg1"/>
                </a:solidFill>
              </a:ln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11" name="ZoneTexte 2"/>
          <p:cNvSpPr txBox="1">
            <a:spLocks noChangeArrowheads="1"/>
          </p:cNvSpPr>
          <p:nvPr/>
        </p:nvSpPr>
        <p:spPr bwMode="auto">
          <a:xfrm>
            <a:off x="6542151" y="3265150"/>
            <a:ext cx="2040931" cy="3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Museo Sans 300 (Body)"/>
              </a:rPr>
              <a:t>Backers</a:t>
            </a:r>
            <a:endParaRPr lang="en-US" sz="1800" dirty="0">
              <a:solidFill>
                <a:schemeClr val="bg1"/>
              </a:solidFill>
              <a:latin typeface="Museo Sans 300 (Body)"/>
            </a:endParaRPr>
          </a:p>
        </p:txBody>
      </p:sp>
      <p:sp>
        <p:nvSpPr>
          <p:cNvPr id="117" name="ZoneTexte 2"/>
          <p:cNvSpPr txBox="1">
            <a:spLocks noChangeArrowheads="1"/>
          </p:cNvSpPr>
          <p:nvPr/>
        </p:nvSpPr>
        <p:spPr bwMode="auto">
          <a:xfrm>
            <a:off x="3515220" y="3214905"/>
            <a:ext cx="2040931" cy="3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2870AC"/>
                </a:solidFill>
                <a:latin typeface="Museo Sans 300 (Body)"/>
              </a:rPr>
              <a:t>CFP</a:t>
            </a:r>
            <a:endParaRPr lang="en-US" sz="1800" dirty="0">
              <a:solidFill>
                <a:srgbClr val="2870AC"/>
              </a:solidFill>
              <a:latin typeface="Museo Sans 300 (Body)"/>
            </a:endParaRPr>
          </a:p>
        </p:txBody>
      </p:sp>
      <p:sp>
        <p:nvSpPr>
          <p:cNvPr id="120" name="Pentagon 35"/>
          <p:cNvSpPr/>
          <p:nvPr/>
        </p:nvSpPr>
        <p:spPr>
          <a:xfrm>
            <a:off x="2871583" y="3279311"/>
            <a:ext cx="374400" cy="252000"/>
          </a:xfrm>
          <a:prstGeom prst="homePlate">
            <a:avLst/>
          </a:prstGeom>
          <a:solidFill>
            <a:srgbClr val="2870AC"/>
          </a:solidFill>
          <a:ln>
            <a:solidFill>
              <a:srgbClr val="2870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1" name="Pentagon 35"/>
          <p:cNvSpPr/>
          <p:nvPr/>
        </p:nvSpPr>
        <p:spPr>
          <a:xfrm rot="10800000">
            <a:off x="5934628" y="3309014"/>
            <a:ext cx="374400" cy="252000"/>
          </a:xfrm>
          <a:prstGeom prst="homePlate">
            <a:avLst/>
          </a:prstGeom>
          <a:solidFill>
            <a:srgbClr val="2870AC"/>
          </a:solidFill>
          <a:ln>
            <a:solidFill>
              <a:srgbClr val="2870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22" name="Curved Up Arrow 121"/>
          <p:cNvSpPr/>
          <p:nvPr/>
        </p:nvSpPr>
        <p:spPr>
          <a:xfrm>
            <a:off x="2301622" y="4481441"/>
            <a:ext cx="4468129" cy="622268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TextBox 14"/>
          <p:cNvSpPr txBox="1"/>
          <p:nvPr/>
        </p:nvSpPr>
        <p:spPr>
          <a:xfrm>
            <a:off x="3092725" y="5194492"/>
            <a:ext cx="3293938" cy="11695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Museo Sans 300 (Body)"/>
                <a:cs typeface="Times New Roman"/>
              </a:rPr>
              <a:t>(+) Wider set of projects to choose from</a:t>
            </a:r>
          </a:p>
          <a:p>
            <a:r>
              <a:rPr lang="en-US" sz="1400" dirty="0" smtClean="0">
                <a:latin typeface="Museo Sans 300 (Body)"/>
                <a:cs typeface="Times New Roman"/>
              </a:rPr>
              <a:t>(+) Better fit of rewards</a:t>
            </a:r>
          </a:p>
          <a:p>
            <a:r>
              <a:rPr lang="en-US" sz="1400" dirty="0">
                <a:latin typeface="Museo Sans 300 (Body)"/>
                <a:cs typeface="Times New Roman"/>
              </a:rPr>
              <a:t>(-) Lower chances that any given campaign will be successful</a:t>
            </a:r>
          </a:p>
          <a:p>
            <a:endParaRPr lang="en-US" sz="1400" dirty="0" smtClean="0">
              <a:latin typeface="Museo Sans 300 (Body)"/>
              <a:cs typeface="Times New Roman"/>
            </a:endParaRPr>
          </a:p>
        </p:txBody>
      </p:sp>
      <p:sp>
        <p:nvSpPr>
          <p:cNvPr id="129" name="Curved Up Arrow 128"/>
          <p:cNvSpPr/>
          <p:nvPr/>
        </p:nvSpPr>
        <p:spPr>
          <a:xfrm rot="10800000">
            <a:off x="2301622" y="1827173"/>
            <a:ext cx="4468129" cy="622268"/>
          </a:xfrm>
          <a:prstGeom prst="curved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TextBox 14"/>
          <p:cNvSpPr txBox="1"/>
          <p:nvPr/>
        </p:nvSpPr>
        <p:spPr>
          <a:xfrm>
            <a:off x="3058286" y="1168564"/>
            <a:ext cx="3677026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Museo Sans 300 (Body)"/>
                <a:cs typeface="Times New Roman"/>
              </a:rPr>
              <a:t>(+) Higher chances to have project funded</a:t>
            </a:r>
          </a:p>
          <a:p>
            <a:r>
              <a:rPr lang="en-US" sz="1400" dirty="0" smtClean="0">
                <a:latin typeface="Museo Sans 300 (Body)"/>
                <a:cs typeface="Times New Roman"/>
              </a:rPr>
              <a:t>(+) Better market testing</a:t>
            </a:r>
          </a:p>
        </p:txBody>
      </p:sp>
      <p:grpSp>
        <p:nvGrpSpPr>
          <p:cNvPr id="131" name="Grouper 38"/>
          <p:cNvGrpSpPr/>
          <p:nvPr/>
        </p:nvGrpSpPr>
        <p:grpSpPr>
          <a:xfrm>
            <a:off x="209269" y="2906050"/>
            <a:ext cx="2051720" cy="2967569"/>
            <a:chOff x="955284" y="3606059"/>
            <a:chExt cx="2051720" cy="2967569"/>
          </a:xfrm>
        </p:grpSpPr>
        <p:sp>
          <p:nvSpPr>
            <p:cNvPr id="132" name="Flèche courbée vers la droite 20"/>
            <p:cNvSpPr/>
            <p:nvPr/>
          </p:nvSpPr>
          <p:spPr bwMode="auto">
            <a:xfrm>
              <a:off x="955284" y="3606059"/>
              <a:ext cx="523134" cy="1131317"/>
            </a:xfrm>
            <a:prstGeom prst="curvedRightArrow">
              <a:avLst>
                <a:gd name="adj1" fmla="val 14677"/>
                <a:gd name="adj2" fmla="val 27472"/>
                <a:gd name="adj3" fmla="val 25000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3" name="TextBox 44"/>
            <p:cNvSpPr txBox="1"/>
            <p:nvPr/>
          </p:nvSpPr>
          <p:spPr>
            <a:xfrm>
              <a:off x="955284" y="5188633"/>
              <a:ext cx="2051720" cy="13849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useo Sans 300 (Body)"/>
                  <a:cs typeface="Times New Roman"/>
                </a:rPr>
                <a:t>(</a:t>
              </a:r>
              <a:r>
                <a:rPr lang="en-US" sz="1400" dirty="0">
                  <a:latin typeface="Museo Sans 300 (Body)"/>
                  <a:cs typeface="Times New Roman"/>
                </a:rPr>
                <a:t>-) M</a:t>
              </a:r>
              <a:r>
                <a:rPr lang="en-US" sz="1400" dirty="0" smtClean="0">
                  <a:latin typeface="Museo Sans 300 (Body)"/>
                  <a:cs typeface="Times New Roman"/>
                </a:rPr>
                <a:t>ore competition</a:t>
              </a:r>
            </a:p>
            <a:p>
              <a:r>
                <a:rPr lang="en-US" sz="1400" dirty="0" smtClean="0">
                  <a:latin typeface="Museo Sans 300 (Body)"/>
                  <a:cs typeface="Times New Roman"/>
                </a:rPr>
                <a:t>(+) Exchange of good practices</a:t>
              </a:r>
            </a:p>
            <a:p>
              <a:r>
                <a:rPr lang="en-US" sz="1400" dirty="0" smtClean="0">
                  <a:latin typeface="Museo Sans 300 (Body)"/>
                  <a:cs typeface="Times New Roman"/>
                </a:rPr>
                <a:t>(+) Better services from the platform or from third-parties</a:t>
              </a:r>
              <a:endParaRPr lang="en-US" sz="1400" dirty="0">
                <a:latin typeface="Museo Sans 300 (Body)"/>
                <a:cs typeface="Times New Roman"/>
              </a:endParaRPr>
            </a:p>
          </p:txBody>
        </p:sp>
      </p:grpSp>
      <p:sp>
        <p:nvSpPr>
          <p:cNvPr id="136" name="TextBox 44"/>
          <p:cNvSpPr txBox="1"/>
          <p:nvPr/>
        </p:nvSpPr>
        <p:spPr>
          <a:xfrm>
            <a:off x="6928272" y="4518933"/>
            <a:ext cx="2051720" cy="11695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Museo Sans 300 (Body)"/>
                <a:cs typeface="Times New Roman"/>
              </a:rPr>
              <a:t>(+) Higher chances to get compensated</a:t>
            </a:r>
          </a:p>
          <a:p>
            <a:r>
              <a:rPr lang="en-US" sz="1400" dirty="0" smtClean="0">
                <a:latin typeface="Museo Sans 300 (Body)"/>
                <a:cs typeface="Times New Roman"/>
              </a:rPr>
              <a:t>(+) Word-of-mouth</a:t>
            </a:r>
          </a:p>
          <a:p>
            <a:r>
              <a:rPr lang="en-US" sz="1400" dirty="0" smtClean="0">
                <a:latin typeface="Museo Sans 300 (Body)"/>
                <a:cs typeface="Times New Roman"/>
              </a:rPr>
              <a:t>(-) More competition for rewards or equity</a:t>
            </a:r>
            <a:endParaRPr lang="en-US" sz="1400" dirty="0">
              <a:latin typeface="Museo Sans 300 (Body)"/>
              <a:cs typeface="Times New Roman"/>
            </a:endParaRPr>
          </a:p>
        </p:txBody>
      </p:sp>
      <p:sp>
        <p:nvSpPr>
          <p:cNvPr id="137" name="Flèche courbée vers la droite 20"/>
          <p:cNvSpPr/>
          <p:nvPr/>
        </p:nvSpPr>
        <p:spPr bwMode="auto">
          <a:xfrm rot="10800000">
            <a:off x="8465885" y="2892432"/>
            <a:ext cx="523134" cy="1131317"/>
          </a:xfrm>
          <a:prstGeom prst="curvedRightArrow">
            <a:avLst>
              <a:gd name="adj1" fmla="val 14677"/>
              <a:gd name="adj2" fmla="val 27472"/>
              <a:gd name="adj3" fmla="val 25000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5" name="Flèche courbée vers la droite 20"/>
          <p:cNvSpPr/>
          <p:nvPr/>
        </p:nvSpPr>
        <p:spPr bwMode="auto">
          <a:xfrm rot="5400000">
            <a:off x="4309505" y="1847564"/>
            <a:ext cx="525524" cy="1256456"/>
          </a:xfrm>
          <a:prstGeom prst="curvedRightArrow">
            <a:avLst>
              <a:gd name="adj1" fmla="val 14677"/>
              <a:gd name="adj2" fmla="val 27472"/>
              <a:gd name="adj3" fmla="val 25000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3579122" y="2762174"/>
            <a:ext cx="3293938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Museo Sans 300 (Body)"/>
                <a:cs typeface="Times New Roman"/>
              </a:rPr>
              <a:t>(+) Improved efficiency</a:t>
            </a:r>
          </a:p>
          <a:p>
            <a:r>
              <a:rPr lang="en-US" sz="1400" dirty="0" smtClean="0">
                <a:latin typeface="Museo Sans 300 (Body)"/>
                <a:cs typeface="Times New Roman"/>
              </a:rPr>
              <a:t>(+) Collective attention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445" y="3290367"/>
            <a:ext cx="754480" cy="7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8" grpId="0"/>
      <p:bldP spid="129" grpId="0" animBg="1"/>
      <p:bldP spid="130" grpId="0"/>
      <p:bldP spid="136" grpId="0"/>
      <p:bldP spid="137" grpId="0" animBg="1"/>
      <p:bldP spid="25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Hypothesis 1 – Intra-project </a:t>
            </a:r>
            <a:r>
              <a:rPr lang="en-US" sz="1800" b="1" dirty="0"/>
              <a:t>network </a:t>
            </a:r>
            <a:r>
              <a:rPr lang="en-US" sz="1800" b="1" dirty="0" smtClean="0"/>
              <a:t>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Backers</a:t>
            </a:r>
            <a:r>
              <a:rPr lang="en-US" dirty="0"/>
              <a:t>’ contributions to a particular project increase future contributions to that </a:t>
            </a:r>
            <a:r>
              <a:rPr lang="en-US" dirty="0" smtClean="0"/>
              <a:t>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800" b="1" dirty="0" smtClean="0"/>
              <a:t>Hypothesis 2 – Inter-project </a:t>
            </a:r>
            <a:r>
              <a:rPr lang="en-US" sz="1800" b="1" dirty="0"/>
              <a:t>network </a:t>
            </a:r>
            <a:r>
              <a:rPr lang="en-US" sz="1800" b="1" dirty="0" smtClean="0"/>
              <a:t>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Backers</a:t>
            </a:r>
            <a:r>
              <a:rPr lang="en-US" dirty="0"/>
              <a:t>’ contributions to other projects increase future contributions to a given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Effects in Crowdfunding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3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2"/>
                </a:solidFill>
              </a:rPr>
              <a:t>ULULE: Reward-based CFP</a:t>
            </a:r>
          </a:p>
          <a:p>
            <a:pPr lvl="2"/>
            <a:r>
              <a:rPr lang="en-US" dirty="0"/>
              <a:t>Why a reward-based CFP and not an equity-based CFP?</a:t>
            </a:r>
          </a:p>
          <a:p>
            <a:pPr lvl="3"/>
            <a:r>
              <a:rPr lang="en-US" dirty="0"/>
              <a:t>Larger number of campaigns running simultaneously</a:t>
            </a:r>
          </a:p>
          <a:p>
            <a:pPr lvl="2"/>
            <a:r>
              <a:rPr lang="en-US" dirty="0"/>
              <a:t>Why a (smaller) French CFP and not a (larger) U.S. CFP?</a:t>
            </a:r>
          </a:p>
          <a:p>
            <a:pPr lvl="3"/>
            <a:r>
              <a:rPr lang="en-US" dirty="0"/>
              <a:t>Deficit in size and notoriety compensated by richness of </a:t>
            </a:r>
            <a:r>
              <a:rPr lang="en-US" dirty="0" smtClean="0"/>
              <a:t>database</a:t>
            </a:r>
            <a:endParaRPr lang="en-US" dirty="0"/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marL="6350" lvl="1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What </a:t>
            </a:r>
            <a:r>
              <a:rPr lang="en-US" sz="1800" b="1" dirty="0">
                <a:solidFill>
                  <a:schemeClr val="tx2"/>
                </a:solidFill>
              </a:rPr>
              <a:t>we observe</a:t>
            </a:r>
          </a:p>
          <a:p>
            <a:pPr lvl="2"/>
            <a:r>
              <a:rPr lang="en-US" dirty="0"/>
              <a:t>23,971 campaigns posted on the platform from 05/07/2010 (opening day) to 29/11/2016, in 15 categories</a:t>
            </a:r>
          </a:p>
          <a:p>
            <a:pPr lvl="2"/>
            <a:r>
              <a:rPr lang="en-US" dirty="0"/>
              <a:t>All </a:t>
            </a:r>
            <a:r>
              <a:rPr lang="en-US" dirty="0" smtClean="0"/>
              <a:t>1.3 million of contributions </a:t>
            </a:r>
            <a:r>
              <a:rPr lang="en-US" dirty="0"/>
              <a:t>to these campaigns + </a:t>
            </a:r>
            <a:r>
              <a:rPr lang="en-US" dirty="0" smtClean="0"/>
              <a:t>when </a:t>
            </a:r>
            <a:r>
              <a:rPr lang="en-US" dirty="0"/>
              <a:t>(date/time), how much and by whom</a:t>
            </a:r>
          </a:p>
          <a:p>
            <a:pPr marL="635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6350" lvl="1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What </a:t>
            </a:r>
            <a:r>
              <a:rPr lang="en-US" sz="1800" b="1" dirty="0">
                <a:solidFill>
                  <a:schemeClr val="tx2"/>
                </a:solidFill>
              </a:rPr>
              <a:t>we can track</a:t>
            </a:r>
          </a:p>
          <a:p>
            <a:pPr lvl="2"/>
            <a:r>
              <a:rPr lang="en-US" dirty="0"/>
              <a:t>Funding dynamics (within and across projects)</a:t>
            </a:r>
          </a:p>
          <a:p>
            <a:pPr lvl="2"/>
            <a:r>
              <a:rPr lang="en-US" dirty="0"/>
              <a:t>Backers’ behavior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Effects in Crowdfunding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7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14" y="1118277"/>
            <a:ext cx="1587571" cy="158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 </a:t>
            </a:r>
            <a:r>
              <a:rPr lang="en-US" dirty="0"/>
              <a:t>and inter-project network </a:t>
            </a:r>
            <a:r>
              <a:rPr lang="en-US" dirty="0" smtClean="0"/>
              <a:t>effects: Magnitudes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00" y="1038225"/>
            <a:ext cx="8425108" cy="5131221"/>
          </a:xfrm>
        </p:spPr>
        <p:txBody>
          <a:bodyPr>
            <a:normAutofit fontScale="92500" lnSpcReduction="20000"/>
          </a:bodyPr>
          <a:lstStyle/>
          <a:p>
            <a:pPr marL="6350" lvl="1" indent="0">
              <a:buNone/>
            </a:pPr>
            <a:r>
              <a:rPr lang="en-US" sz="2100" b="1" dirty="0" smtClean="0"/>
              <a:t>Evidence </a:t>
            </a:r>
            <a:r>
              <a:rPr lang="en-US" sz="2100" b="1" dirty="0"/>
              <a:t>of </a:t>
            </a:r>
            <a:r>
              <a:rPr lang="en-US" sz="2100" b="1" dirty="0" smtClean="0"/>
              <a:t>positive intra- </a:t>
            </a:r>
            <a:r>
              <a:rPr lang="en-US" sz="2100" b="1" dirty="0"/>
              <a:t>and inter-project network effects</a:t>
            </a:r>
          </a:p>
          <a:p>
            <a:pPr lvl="2"/>
            <a:r>
              <a:rPr lang="en-US" sz="1600" dirty="0" smtClean="0"/>
              <a:t>Economically, a 10</a:t>
            </a:r>
            <a:r>
              <a:rPr lang="en-US" sz="1600" dirty="0"/>
              <a:t>% increase in # contributions to project </a:t>
            </a:r>
            <a:r>
              <a:rPr lang="en-US" sz="1600" i="1" dirty="0" err="1">
                <a:cs typeface="Times New Roman"/>
              </a:rPr>
              <a:t>i</a:t>
            </a:r>
            <a:r>
              <a:rPr lang="en-US" sz="1600" dirty="0"/>
              <a:t> </a:t>
            </a:r>
            <a:r>
              <a:rPr lang="en-US" sz="1600" dirty="0" smtClean="0"/>
              <a:t>yesterday leads to a:</a:t>
            </a:r>
          </a:p>
          <a:p>
            <a:pPr lvl="3"/>
            <a:r>
              <a:rPr lang="en-US" sz="1600" dirty="0" smtClean="0"/>
              <a:t>1.72</a:t>
            </a:r>
            <a:r>
              <a:rPr lang="en-US" sz="1600" dirty="0"/>
              <a:t>% increase in # contributions to project </a:t>
            </a:r>
            <a:r>
              <a:rPr lang="en-US" sz="1600" i="1" dirty="0" err="1">
                <a:cs typeface="Times New Roman"/>
              </a:rPr>
              <a:t>i</a:t>
            </a:r>
            <a:r>
              <a:rPr lang="en-US" sz="1600" dirty="0"/>
              <a:t> </a:t>
            </a:r>
            <a:r>
              <a:rPr lang="en-US" sz="1600" dirty="0" smtClean="0"/>
              <a:t>today</a:t>
            </a:r>
          </a:p>
          <a:p>
            <a:pPr lvl="3"/>
            <a:r>
              <a:rPr lang="en-US" sz="1600" dirty="0" smtClean="0"/>
              <a:t>0.11</a:t>
            </a:r>
            <a:r>
              <a:rPr lang="en-US" sz="1600" dirty="0"/>
              <a:t>% increase in # contributions to project </a:t>
            </a:r>
            <a:r>
              <a:rPr lang="en-US" sz="1600" i="1" dirty="0">
                <a:cs typeface="Times New Roman"/>
              </a:rPr>
              <a:t>j</a:t>
            </a:r>
            <a:r>
              <a:rPr lang="en-US" sz="1600" dirty="0"/>
              <a:t> </a:t>
            </a:r>
            <a:r>
              <a:rPr lang="en-US" sz="1600" dirty="0" smtClean="0"/>
              <a:t>today (if </a:t>
            </a:r>
            <a:r>
              <a:rPr lang="en-US" sz="1600" i="1" dirty="0">
                <a:cs typeface="Times New Roman"/>
              </a:rPr>
              <a:t>j </a:t>
            </a:r>
            <a:r>
              <a:rPr lang="en-US" sz="1600" dirty="0"/>
              <a:t>belongs to the </a:t>
            </a:r>
            <a:r>
              <a:rPr lang="en-US" sz="1600" i="1" dirty="0"/>
              <a:t>same category </a:t>
            </a:r>
            <a:r>
              <a:rPr lang="en-US" sz="1600" dirty="0"/>
              <a:t>as </a:t>
            </a:r>
            <a:r>
              <a:rPr lang="en-US" sz="1600" i="1" dirty="0" err="1" smtClean="0">
                <a:cs typeface="Times New Roman"/>
              </a:rPr>
              <a:t>i</a:t>
            </a:r>
            <a:r>
              <a:rPr lang="en-US" sz="1600" dirty="0" smtClean="0"/>
              <a:t>)</a:t>
            </a:r>
            <a:endParaRPr lang="en-US" sz="1600" i="1" dirty="0" smtClean="0">
              <a:cs typeface="Times New Roman"/>
            </a:endParaRPr>
          </a:p>
          <a:p>
            <a:pPr lvl="3"/>
            <a:r>
              <a:rPr lang="en-US" sz="1600" dirty="0" smtClean="0"/>
              <a:t>0.42</a:t>
            </a:r>
            <a:r>
              <a:rPr lang="en-US" sz="1600" dirty="0"/>
              <a:t>% increase in # contributions to project </a:t>
            </a:r>
            <a:r>
              <a:rPr lang="en-US" sz="1600" i="1" dirty="0">
                <a:cs typeface="Times New Roman"/>
              </a:rPr>
              <a:t>j</a:t>
            </a:r>
            <a:r>
              <a:rPr lang="en-US" sz="1600" dirty="0"/>
              <a:t> </a:t>
            </a:r>
            <a:r>
              <a:rPr lang="en-US" sz="1600" dirty="0" smtClean="0"/>
              <a:t>today (if </a:t>
            </a:r>
            <a:r>
              <a:rPr lang="en-US" sz="1600" i="1" dirty="0">
                <a:cs typeface="Times New Roman"/>
              </a:rPr>
              <a:t>j </a:t>
            </a:r>
            <a:r>
              <a:rPr lang="en-US" sz="1600" dirty="0"/>
              <a:t>belongs to a </a:t>
            </a:r>
            <a:r>
              <a:rPr lang="en-US" sz="1600" i="1" dirty="0"/>
              <a:t>different category </a:t>
            </a:r>
            <a:r>
              <a:rPr lang="en-US" sz="1600" dirty="0"/>
              <a:t>than </a:t>
            </a:r>
            <a:r>
              <a:rPr lang="en-US" sz="1600" i="1" dirty="0" err="1">
                <a:cs typeface="Times New Roman"/>
              </a:rPr>
              <a:t>i</a:t>
            </a:r>
            <a:r>
              <a:rPr lang="en-US" sz="1600" dirty="0" smtClean="0"/>
              <a:t>)</a:t>
            </a:r>
            <a:endParaRPr lang="en-US" sz="1600" dirty="0"/>
          </a:p>
          <a:p>
            <a:pPr marL="6350" lvl="1" indent="0">
              <a:buNone/>
            </a:pPr>
            <a:endParaRPr lang="en-US" dirty="0" smtClean="0"/>
          </a:p>
          <a:p>
            <a:r>
              <a:rPr lang="en-US" sz="2100" b="1" dirty="0">
                <a:solidFill>
                  <a:schemeClr val="tx2"/>
                </a:solidFill>
              </a:rPr>
              <a:t>Impacts of control variables</a:t>
            </a:r>
          </a:p>
          <a:p>
            <a:pPr lvl="2"/>
            <a:r>
              <a:rPr lang="en-US" sz="1600" dirty="0"/>
              <a:t>Number of active projects </a:t>
            </a:r>
            <a:r>
              <a:rPr lang="en-US" sz="1600" dirty="0">
                <a:sym typeface="Wingdings" panose="05000000000000000000" pitchFamily="2" charset="2"/>
              </a:rPr>
              <a:t></a:t>
            </a:r>
            <a:r>
              <a:rPr lang="en-US" sz="1600" dirty="0" smtClean="0"/>
              <a:t> </a:t>
            </a:r>
            <a:r>
              <a:rPr lang="en-US" sz="1600" dirty="0"/>
              <a:t>Negative</a:t>
            </a:r>
          </a:p>
          <a:p>
            <a:pPr lvl="3"/>
            <a:r>
              <a:rPr lang="en-US" sz="1600" dirty="0"/>
              <a:t>Enhanced competition for pledges among entrepreneurs</a:t>
            </a:r>
          </a:p>
          <a:p>
            <a:pPr lvl="3"/>
            <a:r>
              <a:rPr lang="en-US" sz="1600" dirty="0"/>
              <a:t>Indication of negative </a:t>
            </a:r>
            <a:r>
              <a:rPr lang="en-US" sz="1600" dirty="0" smtClean="0"/>
              <a:t>within-group </a:t>
            </a:r>
            <a:r>
              <a:rPr lang="en-US" sz="1600" dirty="0"/>
              <a:t>network effect for entrepreneurs</a:t>
            </a:r>
          </a:p>
          <a:p>
            <a:pPr lvl="2"/>
            <a:r>
              <a:rPr lang="en-US" sz="1600" dirty="0"/>
              <a:t>Proximity to funding goal </a:t>
            </a:r>
            <a:r>
              <a:rPr lang="en-US" sz="1600" dirty="0" smtClean="0">
                <a:sym typeface="Wingdings" panose="05000000000000000000" pitchFamily="2" charset="2"/>
              </a:rPr>
              <a:t> </a:t>
            </a:r>
            <a:r>
              <a:rPr lang="en-US" sz="1600" dirty="0" smtClean="0"/>
              <a:t>Positive</a:t>
            </a:r>
            <a:endParaRPr lang="en-US" sz="1600" dirty="0"/>
          </a:p>
          <a:p>
            <a:pPr lvl="3"/>
            <a:r>
              <a:rPr lang="en-US" sz="1600" dirty="0"/>
              <a:t>Goal-gradient effect: #contributions higher close to funding goal</a:t>
            </a:r>
            <a:endParaRPr lang="fr-BE" sz="1600" dirty="0"/>
          </a:p>
          <a:p>
            <a:pPr lvl="2"/>
            <a:r>
              <a:rPr lang="en-US" sz="1600" dirty="0" smtClean="0"/>
              <a:t>‘Popularity</a:t>
            </a:r>
            <a:r>
              <a:rPr lang="en-US" sz="1600" dirty="0"/>
              <a:t>’ </a:t>
            </a:r>
            <a:r>
              <a:rPr lang="en-US" sz="1600" dirty="0" smtClean="0">
                <a:sym typeface="Wingdings" panose="05000000000000000000" pitchFamily="2" charset="2"/>
              </a:rPr>
              <a:t></a:t>
            </a:r>
            <a:r>
              <a:rPr lang="en-US" sz="1600" dirty="0" smtClean="0"/>
              <a:t> </a:t>
            </a:r>
            <a:r>
              <a:rPr lang="en-US" sz="1600" dirty="0"/>
              <a:t>Positive</a:t>
            </a:r>
          </a:p>
          <a:p>
            <a:pPr lvl="3"/>
            <a:r>
              <a:rPr lang="en-US" sz="1600" dirty="0"/>
              <a:t>Projects featured on </a:t>
            </a:r>
            <a:r>
              <a:rPr lang="en-US" sz="1600" dirty="0" err="1"/>
              <a:t>Ulule</a:t>
            </a:r>
            <a:r>
              <a:rPr lang="en-US" sz="1600" dirty="0"/>
              <a:t>’ s first page generate more contributions.</a:t>
            </a:r>
          </a:p>
          <a:p>
            <a:pPr lvl="2"/>
            <a:r>
              <a:rPr lang="en-US" sz="1600" dirty="0"/>
              <a:t>Share of recurrent backers </a:t>
            </a:r>
            <a:r>
              <a:rPr lang="en-US" sz="1600" dirty="0">
                <a:sym typeface="Wingdings" panose="05000000000000000000" pitchFamily="2" charset="2"/>
              </a:rPr>
              <a:t> </a:t>
            </a:r>
            <a:r>
              <a:rPr lang="en-US" sz="1600" dirty="0" smtClean="0"/>
              <a:t>Positive</a:t>
            </a:r>
            <a:endParaRPr lang="en-US" sz="1600" dirty="0"/>
          </a:p>
          <a:p>
            <a:pPr lvl="3"/>
            <a:r>
              <a:rPr lang="en-US" sz="1600" dirty="0"/>
              <a:t>Recurrent backers seem to generate larger within-group network effects</a:t>
            </a:r>
          </a:p>
          <a:p>
            <a:pPr lvl="1"/>
            <a:endParaRPr lang="fr-BE" sz="1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Effects in Crowdfunding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7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 </a:t>
            </a:r>
            <a:r>
              <a:rPr lang="en-US" dirty="0"/>
              <a:t>and inter-project network </a:t>
            </a:r>
            <a:r>
              <a:rPr lang="en-US" dirty="0" smtClean="0"/>
              <a:t>effects: Further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Further estimations</a:t>
            </a:r>
          </a:p>
          <a:p>
            <a:pPr lvl="1"/>
            <a:r>
              <a:rPr lang="en-US" dirty="0" smtClean="0"/>
              <a:t>Categories</a:t>
            </a:r>
          </a:p>
          <a:p>
            <a:pPr lvl="2"/>
            <a:r>
              <a:rPr lang="en-US" dirty="0" smtClean="0"/>
              <a:t>Some </a:t>
            </a:r>
            <a:r>
              <a:rPr lang="en-US" dirty="0"/>
              <a:t>categories generate relatively more </a:t>
            </a:r>
            <a:r>
              <a:rPr lang="en-US" dirty="0" smtClean="0"/>
              <a:t>inter-project </a:t>
            </a:r>
            <a:r>
              <a:rPr lang="en-US" dirty="0"/>
              <a:t>network effects than other categories</a:t>
            </a:r>
            <a:endParaRPr lang="fr-BE" dirty="0"/>
          </a:p>
          <a:p>
            <a:pPr lvl="2"/>
            <a:r>
              <a:rPr lang="fr-BE" dirty="0" err="1" smtClean="0"/>
              <a:t>E.g</a:t>
            </a:r>
            <a:r>
              <a:rPr lang="fr-BE" dirty="0"/>
              <a:t>., </a:t>
            </a:r>
            <a:r>
              <a:rPr lang="fr-BE" dirty="0" smtClean="0"/>
              <a:t>‘music’ </a:t>
            </a:r>
            <a:r>
              <a:rPr lang="fr-BE" dirty="0"/>
              <a:t>or </a:t>
            </a:r>
            <a:r>
              <a:rPr lang="fr-BE" dirty="0" smtClean="0"/>
              <a:t>‘art </a:t>
            </a:r>
            <a:r>
              <a:rPr lang="fr-BE" dirty="0"/>
              <a:t>&amp; </a:t>
            </a:r>
            <a:r>
              <a:rPr lang="fr-BE" dirty="0" smtClean="0"/>
              <a:t>photos’ </a:t>
            </a:r>
            <a:r>
              <a:rPr lang="fr-BE" dirty="0"/>
              <a:t>&gt; </a:t>
            </a:r>
            <a:r>
              <a:rPr lang="fr-BE" i="1" dirty="0" err="1"/>
              <a:t>Average</a:t>
            </a:r>
            <a:r>
              <a:rPr lang="fr-BE" dirty="0"/>
              <a:t> &gt; </a:t>
            </a:r>
            <a:r>
              <a:rPr lang="fr-BE" dirty="0" smtClean="0"/>
              <a:t>‘</a:t>
            </a:r>
            <a:r>
              <a:rPr lang="fr-BE" dirty="0" err="1" smtClean="0"/>
              <a:t>games</a:t>
            </a:r>
            <a:r>
              <a:rPr lang="fr-BE" dirty="0" smtClean="0"/>
              <a:t>’</a:t>
            </a:r>
            <a:endParaRPr lang="fr-BE" dirty="0"/>
          </a:p>
          <a:p>
            <a:pPr lvl="1"/>
            <a:r>
              <a:rPr lang="en-US" dirty="0"/>
              <a:t>New </a:t>
            </a:r>
            <a:r>
              <a:rPr lang="en-US" i="1" dirty="0"/>
              <a:t>vs. </a:t>
            </a:r>
            <a:r>
              <a:rPr lang="en-US" dirty="0"/>
              <a:t>recurrent </a:t>
            </a:r>
            <a:r>
              <a:rPr lang="en-US" dirty="0" smtClean="0"/>
              <a:t>backers</a:t>
            </a:r>
          </a:p>
          <a:p>
            <a:pPr lvl="2"/>
            <a:r>
              <a:rPr lang="en-US" dirty="0" smtClean="0"/>
              <a:t>Coefficient </a:t>
            </a:r>
            <a:r>
              <a:rPr lang="en-US" dirty="0"/>
              <a:t>estimates of </a:t>
            </a:r>
            <a:r>
              <a:rPr lang="en-US" dirty="0" smtClean="0"/>
              <a:t>intra- </a:t>
            </a:r>
            <a:r>
              <a:rPr lang="en-US" dirty="0"/>
              <a:t>and </a:t>
            </a:r>
            <a:r>
              <a:rPr lang="en-US" dirty="0" smtClean="0"/>
              <a:t>inter-project </a:t>
            </a:r>
            <a:r>
              <a:rPr lang="en-US" dirty="0"/>
              <a:t>network effects are higher for new </a:t>
            </a:r>
            <a:r>
              <a:rPr lang="en-US" dirty="0" smtClean="0"/>
              <a:t>than </a:t>
            </a:r>
            <a:r>
              <a:rPr lang="en-US" dirty="0"/>
              <a:t>for recurrent </a:t>
            </a:r>
            <a:r>
              <a:rPr lang="en-US" dirty="0" smtClean="0"/>
              <a:t>backers</a:t>
            </a:r>
            <a:endParaRPr lang="fr-BE" dirty="0"/>
          </a:p>
          <a:p>
            <a:pPr lvl="2"/>
            <a:r>
              <a:rPr lang="en-US" dirty="0"/>
              <a:t>Consistent with the idea that new backers are less sophisticated than recurrent backers</a:t>
            </a:r>
            <a:r>
              <a:rPr lang="fr-BE" dirty="0"/>
              <a:t> </a:t>
            </a:r>
            <a:r>
              <a:rPr lang="en-US" dirty="0"/>
              <a:t> </a:t>
            </a:r>
          </a:p>
          <a:p>
            <a:endParaRPr lang="fr-BE" sz="2100" b="1" dirty="0" smtClean="0"/>
          </a:p>
          <a:p>
            <a:r>
              <a:rPr lang="fr-BE" sz="1800" b="1" dirty="0" err="1" smtClean="0"/>
              <a:t>Robustness</a:t>
            </a:r>
            <a:endParaRPr lang="fr-BE" sz="1800" b="1" dirty="0" smtClean="0"/>
          </a:p>
          <a:p>
            <a:pPr marL="463550" lvl="1" indent="-285750"/>
            <a:r>
              <a:rPr lang="fr-BE" dirty="0" err="1" smtClean="0"/>
              <a:t>Similar</a:t>
            </a:r>
            <a:r>
              <a:rPr lang="fr-BE" dirty="0" smtClean="0"/>
              <a:t> </a:t>
            </a:r>
            <a:r>
              <a:rPr lang="fr-BE" dirty="0" err="1"/>
              <a:t>results</a:t>
            </a:r>
            <a:r>
              <a:rPr lang="fr-BE" dirty="0"/>
              <a:t> </a:t>
            </a:r>
            <a:r>
              <a:rPr lang="fr-BE" dirty="0" err="1"/>
              <a:t>when</a:t>
            </a:r>
            <a:r>
              <a:rPr lang="fr-BE" dirty="0"/>
              <a:t> </a:t>
            </a:r>
            <a:r>
              <a:rPr lang="fr-BE" dirty="0" err="1"/>
              <a:t>considering</a:t>
            </a:r>
            <a:r>
              <a:rPr lang="fr-BE" dirty="0"/>
              <a:t> </a:t>
            </a:r>
            <a:r>
              <a:rPr lang="fr-BE" dirty="0" err="1" smtClean="0"/>
              <a:t>instead</a:t>
            </a:r>
            <a:r>
              <a:rPr lang="fr-BE" dirty="0" smtClean="0"/>
              <a:t>: </a:t>
            </a:r>
            <a:endParaRPr lang="fr-BE" dirty="0"/>
          </a:p>
          <a:p>
            <a:pPr lvl="3"/>
            <a:r>
              <a:rPr lang="fr-BE" dirty="0"/>
              <a:t>Volume of contributions (€-</a:t>
            </a:r>
            <a:r>
              <a:rPr lang="fr-BE" dirty="0" err="1"/>
              <a:t>amount</a:t>
            </a:r>
            <a:r>
              <a:rPr lang="fr-BE" dirty="0" smtClean="0"/>
              <a:t>)</a:t>
            </a:r>
          </a:p>
          <a:p>
            <a:pPr lvl="3"/>
            <a:r>
              <a:rPr lang="fr-BE" dirty="0"/>
              <a:t>‘Single-</a:t>
            </a:r>
            <a:r>
              <a:rPr lang="fr-BE" dirty="0" err="1"/>
              <a:t>diff</a:t>
            </a:r>
            <a:r>
              <a:rPr lang="fr-BE" dirty="0"/>
              <a:t>’ </a:t>
            </a:r>
            <a:r>
              <a:rPr lang="fr-BE" dirty="0" smtClean="0"/>
              <a:t>identification </a:t>
            </a:r>
            <a:r>
              <a:rPr lang="fr-BE" dirty="0" err="1" smtClean="0"/>
              <a:t>using</a:t>
            </a:r>
            <a:r>
              <a:rPr lang="fr-BE" dirty="0" smtClean="0"/>
              <a:t> </a:t>
            </a:r>
            <a:r>
              <a:rPr lang="fr-BE" dirty="0" err="1" smtClean="0"/>
              <a:t>fast</a:t>
            </a:r>
            <a:r>
              <a:rPr lang="fr-BE" dirty="0" smtClean="0"/>
              <a:t> starters </a:t>
            </a:r>
            <a:endParaRPr lang="en-US" dirty="0">
              <a:solidFill>
                <a:srgbClr val="0000FF"/>
              </a:solidFill>
            </a:endParaRPr>
          </a:p>
          <a:p>
            <a:pPr lvl="3"/>
            <a:r>
              <a:rPr lang="fr-BE" dirty="0" smtClean="0"/>
              <a:t>Data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another</a:t>
            </a:r>
            <a:r>
              <a:rPr lang="fr-BE" dirty="0"/>
              <a:t> </a:t>
            </a:r>
            <a:r>
              <a:rPr lang="fr-BE" dirty="0" err="1"/>
              <a:t>platform</a:t>
            </a:r>
            <a:r>
              <a:rPr lang="fr-BE" dirty="0"/>
              <a:t> (</a:t>
            </a:r>
            <a:r>
              <a:rPr lang="fr-BE" dirty="0" err="1"/>
              <a:t>KissKissBankBank</a:t>
            </a:r>
            <a:r>
              <a:rPr lang="fr-BE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08.11.2018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 Effects in Crowdfunding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9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82" y="4755101"/>
            <a:ext cx="2798284" cy="14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SM">
  <a:themeElements>
    <a:clrScheme name="RSM">
      <a:dk1>
        <a:srgbClr val="002873"/>
      </a:dk1>
      <a:lt1>
        <a:srgbClr val="FFFFFF"/>
      </a:lt1>
      <a:dk2>
        <a:srgbClr val="002873"/>
      </a:dk2>
      <a:lt2>
        <a:srgbClr val="FFFFFF"/>
      </a:lt2>
      <a:accent1>
        <a:srgbClr val="002873"/>
      </a:accent1>
      <a:accent2>
        <a:srgbClr val="2980E6"/>
      </a:accent2>
      <a:accent3>
        <a:srgbClr val="3D9D9A"/>
      </a:accent3>
      <a:accent4>
        <a:srgbClr val="B8C3C3"/>
      </a:accent4>
      <a:accent5>
        <a:srgbClr val="6C7373"/>
      </a:accent5>
      <a:accent6>
        <a:srgbClr val="454545"/>
      </a:accent6>
      <a:hlink>
        <a:srgbClr val="0563C1"/>
      </a:hlink>
      <a:folHlink>
        <a:srgbClr val="954F72"/>
      </a:folHlink>
    </a:clrScheme>
    <a:fontScheme name="RSM">
      <a:majorFont>
        <a:latin typeface="Museo Sans 700"/>
        <a:ea typeface=""/>
        <a:cs typeface=""/>
      </a:majorFont>
      <a:minorFont>
        <a:latin typeface="Museo Sans 300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x3 presentatie.potx" id="{13EF93BA-DFCB-495C-9D74-5DE629CAEBBC}" vid="{3E230EAD-5988-4108-940C-F4C56D746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4x3-PPT</Template>
  <TotalTime>0</TotalTime>
  <Words>764</Words>
  <Application>Microsoft Office PowerPoint</Application>
  <PresentationFormat>On-screen Show (4:3)</PresentationFormat>
  <Paragraphs>162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Museo Sans 900</vt:lpstr>
      <vt:lpstr>Calibri</vt:lpstr>
      <vt:lpstr>Times New Roman</vt:lpstr>
      <vt:lpstr>Museo Sans 700</vt:lpstr>
      <vt:lpstr>Museo Sans 300 (Body)</vt:lpstr>
      <vt:lpstr>Arial</vt:lpstr>
      <vt:lpstr>Wingdings</vt:lpstr>
      <vt:lpstr>Museo Sans 300</vt:lpstr>
      <vt:lpstr>RSM</vt:lpstr>
      <vt:lpstr>Effets de réseau et financement participatif : une analyse empirique</vt:lpstr>
      <vt:lpstr>Network effects are central for digital platforms…</vt:lpstr>
      <vt:lpstr>Platform = ‘manager of network effects’</vt:lpstr>
      <vt:lpstr>Why care?</vt:lpstr>
      <vt:lpstr>Network effects in crowdfunding </vt:lpstr>
      <vt:lpstr>Predictions</vt:lpstr>
      <vt:lpstr>Data</vt:lpstr>
      <vt:lpstr>Intra- and inter-project network effects: Magnitudes</vt:lpstr>
      <vt:lpstr>Intra- and inter-project network effects: Further tests</vt:lpstr>
      <vt:lpstr>Takeaways</vt:lpstr>
      <vt:lpstr>Thank You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2018-11-05T12:13:32Z</dcterms:created>
  <dcterms:modified xsi:type="dcterms:W3CDTF">2019-01-14T10:52:25Z</dcterms:modified>
</cp:coreProperties>
</file>