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9" r:id="rId19"/>
    <p:sldId id="274" r:id="rId20"/>
    <p:sldId id="273" r:id="rId21"/>
    <p:sldId id="272" r:id="rId22"/>
    <p:sldId id="275" r:id="rId23"/>
    <p:sldId id="276" r:id="rId24"/>
    <p:sldId id="277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684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21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38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72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76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22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02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44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970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63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27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69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6583C-F5E2-4EB2-84C4-EB7C911641EB}" type="datetimeFigureOut">
              <a:rPr lang="fr-FR" smtClean="0"/>
              <a:t>13/06/2019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18C51-2D38-4B3C-B43B-721111EDE3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 smtClean="0"/>
              <a:t>Vendredi 14 juin – </a:t>
            </a:r>
            <a:r>
              <a:rPr lang="fr-FR" sz="3600" dirty="0" smtClean="0"/>
              <a:t>Nîmes</a:t>
            </a:r>
            <a:br>
              <a:rPr lang="fr-FR" sz="3600" dirty="0" smtClean="0"/>
            </a:br>
            <a:r>
              <a:rPr lang="fr-FR" sz="3200" dirty="0" smtClean="0"/>
              <a:t>Journée d’étude Architecture et bibliothèques</a:t>
            </a:r>
            <a:br>
              <a:rPr lang="fr-FR" sz="3200" dirty="0" smtClean="0"/>
            </a:b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Requalifier </a:t>
            </a:r>
            <a:r>
              <a:rPr lang="fr-FR" sz="2400" dirty="0" smtClean="0"/>
              <a:t>un bâtiment existant en </a:t>
            </a:r>
            <a:r>
              <a:rPr lang="fr-FR" sz="2400" dirty="0" smtClean="0"/>
              <a:t>bibliothèque</a:t>
            </a:r>
            <a:endParaRPr lang="fr-FR" sz="2400" dirty="0" smtClean="0"/>
          </a:p>
          <a:p>
            <a:r>
              <a:rPr lang="fr-FR" sz="2400" dirty="0" smtClean="0"/>
              <a:t>SOGNO Architecture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9148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 smtClean="0"/>
              <a:t>La reconfiguration d’un atrium, un cheminement circulaire dans la lumière</a:t>
            </a:r>
            <a:endParaRPr lang="fr-FR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S:\NIMES_140619_ok\Docs Cité de l'architecture\Biblio O.Niemeyer_croquis d'étude_APS\Croquis4_coupe-lumière naturel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912768" cy="486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64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1800" dirty="0" smtClean="0">
                <a:solidFill>
                  <a:srgbClr val="0070C0"/>
                </a:solidFill>
              </a:rPr>
              <a:t>Le principe de l’atrium au cœur </a:t>
            </a:r>
            <a:r>
              <a:rPr lang="fr-FR" sz="1800" dirty="0">
                <a:solidFill>
                  <a:srgbClr val="0070C0"/>
                </a:solidFill>
              </a:rPr>
              <a:t>du « volcan »</a:t>
            </a:r>
            <a:r>
              <a:rPr lang="fr-FR" sz="1800" dirty="0" smtClean="0">
                <a:solidFill>
                  <a:srgbClr val="0070C0"/>
                </a:solidFill>
              </a:rPr>
              <a:t> </a:t>
            </a:r>
            <a:br>
              <a:rPr lang="fr-FR" sz="1800" dirty="0" smtClean="0">
                <a:solidFill>
                  <a:srgbClr val="0070C0"/>
                </a:solidFill>
              </a:rPr>
            </a:br>
            <a:r>
              <a:rPr lang="fr-FR" sz="1800" dirty="0" smtClean="0"/>
              <a:t>un espace de consultation en pleine lumière</a:t>
            </a:r>
            <a:r>
              <a:rPr lang="fr-FR" sz="1800" dirty="0"/>
              <a:t>,</a:t>
            </a:r>
            <a:r>
              <a:rPr lang="fr-FR" sz="1800" dirty="0" smtClean="0"/>
              <a:t> proposant </a:t>
            </a:r>
            <a:r>
              <a:rPr lang="fr-FR" sz="1800" dirty="0" smtClean="0"/>
              <a:t>un parcours dans un mouvement circulaire </a:t>
            </a:r>
            <a:r>
              <a:rPr lang="fr-FR" sz="1800" dirty="0" smtClean="0"/>
              <a:t>qui relie les 2 niveaux d’espaces publics</a:t>
            </a:r>
            <a:endParaRPr lang="fr-FR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122" name="Picture 2" descr="S:\NIMES_140619_ok\Docs Cité de l'architecture\Biblio O.Niemeyer_croquis d'étude_APS\Croquis5_l'atr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2952328" cy="45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fr-FR" sz="1800" dirty="0" smtClean="0">
                <a:solidFill>
                  <a:srgbClr val="0070C0"/>
                </a:solidFill>
              </a:rPr>
              <a:t>L’inscription du site dans son contexte</a:t>
            </a:r>
            <a:endParaRPr lang="fr-FR" sz="1800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S:\NIMES_140619_ok\Docs Cité de l'architecture\02_COUPES URBAINES_SITE O.NIEMEYER_Phase A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080044" cy="57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3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endParaRPr lang="fr-FR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S:\NIMES_140619_ok\Docs Cité de l'architecture\03_Coupe_Phase A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8565"/>
            <a:ext cx="8856984" cy="62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 descr="S:\NIMES_140619_ok\Docs Cité de l'architecture\03_Coupe-pers_Phase A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89" y="2636912"/>
            <a:ext cx="9256515" cy="314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87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3911807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fr-FR" sz="1600" dirty="0">
                <a:solidFill>
                  <a:srgbClr val="0070C0"/>
                </a:solidFill>
              </a:rPr>
              <a:t>Les premiers plans d’aménagement mobilier </a:t>
            </a:r>
            <a:endParaRPr lang="fr-FR" sz="1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fr-FR" sz="1600" dirty="0" smtClean="0"/>
              <a:t>Tests </a:t>
            </a:r>
            <a:r>
              <a:rPr lang="fr-FR" sz="1600" dirty="0"/>
              <a:t>de capacité des espaces au regard de la volumétrie des collections </a:t>
            </a:r>
            <a:r>
              <a:rPr lang="fr-FR" sz="1600" dirty="0" smtClean="0"/>
              <a:t>et du nombre de places à proposer au public</a:t>
            </a:r>
            <a:endParaRPr lang="fr-FR" sz="1600" dirty="0"/>
          </a:p>
        </p:txBody>
      </p:sp>
      <p:pic>
        <p:nvPicPr>
          <p:cNvPr id="9218" name="Picture 2" descr="S:\NIMES_140619_ok\Docs Cité de l'architecture\04_2_Plan Aménagement MOBILIER_ RDC_nov2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104456" cy="65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051720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13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agence\Desktop\NIMES_140619_à terminer\Docs Cité de l'architecture\A1_ACCUE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2" y="476672"/>
            <a:ext cx="9025928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7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agence\Desktop\NIMES_140619_à terminer\Docs Cité de l'architecture\C3_Atrium R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1" y="667220"/>
            <a:ext cx="8691857" cy="614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agence\Desktop\NIMES_140619_à terminer\Docs Cité de l'architecture\C4_Atrium R+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2" y="692696"/>
            <a:ext cx="872037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9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agence\Desktop\NIMES_140619_à terminer\Docs Cité de l'architecture\B1_ENF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035"/>
            <a:ext cx="8568952" cy="60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24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>
                <a:solidFill>
                  <a:srgbClr val="0070C0"/>
                </a:solidFill>
              </a:rPr>
              <a:t>Requalification de bâtiments existants en bibliothèque: </a:t>
            </a:r>
            <a:br>
              <a:rPr lang="fr-FR" sz="2400" dirty="0" smtClean="0">
                <a:solidFill>
                  <a:srgbClr val="0070C0"/>
                </a:solidFill>
              </a:rPr>
            </a:br>
            <a:r>
              <a:rPr lang="fr-FR" sz="2400" dirty="0" smtClean="0">
                <a:solidFill>
                  <a:srgbClr val="0070C0"/>
                </a:solidFill>
              </a:rPr>
              <a:t>deux exemples  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fr-FR" sz="1800" u="sng" dirty="0" smtClean="0"/>
          </a:p>
          <a:p>
            <a:pPr marL="0" indent="0" algn="just">
              <a:buNone/>
            </a:pPr>
            <a:r>
              <a:rPr lang="fr-FR" sz="1800" u="sng" dirty="0" smtClean="0"/>
              <a:t>Le Havre – Bibliothèque Oscar Niemeyer - 2015: </a:t>
            </a:r>
          </a:p>
          <a:p>
            <a:pPr marL="0" indent="0" algn="just">
              <a:buNone/>
            </a:pPr>
            <a:r>
              <a:rPr lang="fr-FR" sz="1600" dirty="0" smtClean="0"/>
              <a:t>Aménagement d’une bibliothèque publique, tête de réseau, sur un site regroupant 2 salles de spectacles construites par Oscar Niemeyer au début des années 1980: </a:t>
            </a:r>
          </a:p>
          <a:p>
            <a:pPr marL="0" indent="0" algn="just">
              <a:buNone/>
            </a:pPr>
            <a:r>
              <a:rPr lang="fr-FR" sz="1600" dirty="0" smtClean="0"/>
              <a:t>5500m2 pour 600 places et 114 000 documents.</a:t>
            </a:r>
            <a:endParaRPr lang="fr-FR" sz="1400" dirty="0" smtClean="0"/>
          </a:p>
          <a:p>
            <a:pPr marL="0" indent="0" algn="just">
              <a:buNone/>
            </a:pPr>
            <a:r>
              <a:rPr lang="fr-FR" sz="1400" i="1" dirty="0" smtClean="0"/>
              <a:t>Budget: 9 000 000€HT Travaux et 1 200 000€HT Equipements mobiliers</a:t>
            </a:r>
          </a:p>
          <a:p>
            <a:pPr marL="0" indent="0" algn="just">
              <a:buNone/>
            </a:pPr>
            <a:endParaRPr lang="fr-FR" sz="1800" dirty="0" smtClean="0"/>
          </a:p>
          <a:p>
            <a:pPr marL="0" indent="0" algn="just">
              <a:buNone/>
            </a:pPr>
            <a:r>
              <a:rPr lang="fr-FR" sz="1800" u="sng" dirty="0" smtClean="0"/>
              <a:t>Bobigny – Bibliothèque Jean Dausset - 2009</a:t>
            </a:r>
            <a:r>
              <a:rPr lang="fr-FR" sz="1800" dirty="0" smtClean="0"/>
              <a:t>: </a:t>
            </a:r>
          </a:p>
          <a:p>
            <a:pPr marL="0" indent="0" algn="just">
              <a:buNone/>
            </a:pPr>
            <a:r>
              <a:rPr lang="fr-FR" sz="1600" dirty="0" smtClean="0"/>
              <a:t>Aménagement d’une nouvelle bibliothèque universitaire sur le Campus de </a:t>
            </a:r>
            <a:r>
              <a:rPr lang="fr-FR" sz="1600" dirty="0" smtClean="0"/>
              <a:t>l’Illustration : </a:t>
            </a:r>
            <a:r>
              <a:rPr lang="fr-FR" sz="1600" dirty="0" smtClean="0"/>
              <a:t>2800 m2 pour 500 places de consultation </a:t>
            </a:r>
            <a:r>
              <a:rPr lang="fr-FR" sz="1600" dirty="0" smtClean="0"/>
              <a:t>et 60 000 </a:t>
            </a:r>
            <a:r>
              <a:rPr lang="fr-FR" sz="1600" dirty="0" smtClean="0"/>
              <a:t>documents en libre accès dans une friche industrielle des années 1930, ancienne imprimerie du journal l’Illustration, devenue un site de l’Université Paris 13.</a:t>
            </a:r>
            <a:endParaRPr lang="fr-FR" sz="1400" dirty="0" smtClean="0"/>
          </a:p>
          <a:p>
            <a:pPr marL="0" indent="0" algn="just">
              <a:buNone/>
            </a:pPr>
            <a:r>
              <a:rPr lang="fr-FR" sz="1400" i="1" dirty="0" smtClean="0"/>
              <a:t>Budget: </a:t>
            </a:r>
            <a:r>
              <a:rPr lang="fr-FR" sz="1400" i="1" dirty="0" smtClean="0"/>
              <a:t>3 400 </a:t>
            </a:r>
            <a:r>
              <a:rPr lang="fr-FR" sz="1400" i="1" dirty="0" smtClean="0"/>
              <a:t>000€HT Travaux et </a:t>
            </a:r>
            <a:r>
              <a:rPr lang="fr-FR" sz="1400" i="1" dirty="0" smtClean="0"/>
              <a:t>370 </a:t>
            </a:r>
            <a:r>
              <a:rPr lang="fr-FR" sz="1400" i="1" dirty="0" smtClean="0"/>
              <a:t>000€HT Equipements mobiliers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5870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agence\Desktop\NIMES_140619_à terminer\Docs Cité de l'architecture\A2_AX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320"/>
            <a:ext cx="8892480" cy="628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15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C:\Users\agence\Desktop\NIMES_140619_à terminer\Docs Cité de l'architecture\A1_Jardin d'hi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63" y="332656"/>
            <a:ext cx="8879737" cy="627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88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C:\Users\agence\Desktop\NIMES_140619_à terminer\Docs Cité de l'architecture\C1_VIDE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9" y="150437"/>
            <a:ext cx="9169669" cy="64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79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agence\Desktop\NIMES_140619_à terminer\Docs Cité de l'architecture\C2_MUSIQ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0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agence\Desktop\NIMES_140619_à terminer\Docs Cité de l'architecture\Photo P.MIAR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1"/>
            <a:ext cx="10296987" cy="686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6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C:\Users\agence\Desktop\NIMES_140619_à terminer\Docs Cité de l'architecture\Photo P.MIARA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" y="404664"/>
            <a:ext cx="9073007" cy="604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47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C:\Users\agence\Desktop\NIMES_140619_à terminer\Docs Cité de l'architecture\Photo P.MIARA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083"/>
            <a:ext cx="9828584" cy="693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03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C:\Users\agence\Desktop\NIMES_140619_à terminer\Docs Cité de l'architecture\Photo P.MIARA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0" y="260648"/>
            <a:ext cx="9384688" cy="62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6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C:\Users\agence\Desktop\NIMES_140619_à terminer\Docs Cité de l'architecture\Photo P.MIARA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908720"/>
            <a:ext cx="9739251" cy="54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2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C:\Users\agence\Desktop\NIMES_140619_à terminer\Docs Cité de l'architecture\Photo P.MIARA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58"/>
            <a:ext cx="10286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Bibliothèque Oscar Niemeyer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29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 smtClean="0"/>
              <a:t>         </a:t>
            </a:r>
            <a:r>
              <a:rPr lang="fr-FR" sz="1800" dirty="0" smtClean="0"/>
              <a:t>Le site Oscar Niemeyer au cœur de la ville</a:t>
            </a:r>
            <a:endParaRPr lang="fr-FR" sz="1800" dirty="0"/>
          </a:p>
        </p:txBody>
      </p:sp>
      <p:pic>
        <p:nvPicPr>
          <p:cNvPr id="1026" name="Picture 2" descr="S:\SAUVEGARDE\AFFAIRES EN COURS\1007-LE VOLCAN\1007-VOLC-00PHOTOS\VOLC01-ETUDES\Galerie images Volcan\Vues aériennes Volcan\0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3"/>
            <a:ext cx="7344816" cy="487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98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C:\Users\agence\Desktop\NIMES_140619_à terminer\Docs Cité de l'architecture\Photo P.MIARA_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7" y="764704"/>
            <a:ext cx="9639045" cy="54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C:\Users\agence\Desktop\NIMES_140619_à terminer\Docs Cité de l'architecture\Photo P.MIARA_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109" y="332656"/>
            <a:ext cx="9402109" cy="62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gence\Desktop\NIMES_140619_à terminer\Docs Cité de l'architecture\Photo P.MIARA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363" y="7094538"/>
            <a:ext cx="12241213" cy="86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C:\Users\agence\Desktop\NIMES_140619_à terminer\Docs Cité de l'architecture\Photo P.MIARA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84850"/>
            <a:ext cx="10009112" cy="66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27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C:\Users\agence\Desktop\NIMES_140619_à terminer\Docs Cité de l'architecture\Photo P.MIARA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033267" cy="708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9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C:\Users\agence\Desktop\NIMES_140619_à terminer\Docs Cité de l'architecture\Photo P.MIARA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623"/>
            <a:ext cx="10285435" cy="685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2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1800" dirty="0" smtClean="0"/>
              <a:t>Le site Oscar </a:t>
            </a:r>
            <a:r>
              <a:rPr lang="fr-FR" sz="1800" dirty="0" smtClean="0"/>
              <a:t>N</a:t>
            </a:r>
            <a:r>
              <a:rPr lang="fr-FR" sz="1800" dirty="0" smtClean="0"/>
              <a:t>iemeyer en 2010 </a:t>
            </a:r>
            <a:endParaRPr lang="fr-FR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S:\SAUVEGARDE\AFFAIRES EN COURS\1007-LE VOLCAN\1007-VOLC-00PHOTOS\VOLC01-ETUDES\FS-100712\DSC02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68" y="332656"/>
            <a:ext cx="2911159" cy="388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:\SAUVEGARDE\AFFAIRES EN COURS\1007-LE VOLCAN\1007-VOLC-00PHOTOS\VOLC01-ETUDES\FS-100712\DSC02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35435"/>
            <a:ext cx="5162510" cy="387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3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S:\SAUVEGARDE\AFFAIRES EN COURS\1007-LE VOLCAN\1007-VOLC-00PHOTOS\VOLC01-ETUDES\FS-100712\DSC02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5248472" cy="393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:\SAUVEGARDE\AFFAIRES EN COURS\1007-LE VOLCAN\1007-VOLC-00PHOTOS\VOLC01-ETUDES\FS-100712\DSC02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52" y="249636"/>
            <a:ext cx="2952264" cy="393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7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456520"/>
            <a:ext cx="8490857" cy="466964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098" name="Picture 2" descr="C:\Users\agence\Desktop\Docs Cité de l'architecture\DSC_0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30498"/>
            <a:ext cx="4680520" cy="31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gence\Desktop\Docs Cité de l'architecture\DSC02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0688"/>
            <a:ext cx="3569668" cy="267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61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Plan de l’existant</a:t>
            </a:r>
            <a:endParaRPr lang="fr-FR" dirty="0"/>
          </a:p>
        </p:txBody>
      </p:sp>
      <p:pic>
        <p:nvPicPr>
          <p:cNvPr id="1026" name="Picture 2" descr="S:\NIMES_140619_ok\Docs Cité de l'architecture\00_plan existants_niveau 3.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59330" y="-717456"/>
            <a:ext cx="6481324" cy="835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09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fr-FR" sz="1800" dirty="0" smtClean="0">
                <a:solidFill>
                  <a:srgbClr val="0070C0"/>
                </a:solidFill>
              </a:rPr>
              <a:t>La faisabilité, les premières esquisses</a:t>
            </a:r>
            <a:r>
              <a:rPr lang="fr-FR" sz="1800" dirty="0" smtClean="0"/>
              <a:t> </a:t>
            </a:r>
            <a:br>
              <a:rPr lang="fr-FR" sz="1800" dirty="0" smtClean="0"/>
            </a:br>
            <a:r>
              <a:rPr lang="fr-FR" sz="1800" dirty="0" smtClean="0"/>
              <a:t>l’adaptation du programme aux caractéristiques de l’existant</a:t>
            </a:r>
            <a:endParaRPr lang="fr-FR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2453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50" name="Picture 2" descr="S:\NIMES_140619_ok\Docs Cité de l'architecture\01_SCHEMA FONCTIONNEL_Phase A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50764"/>
            <a:ext cx="7704856" cy="544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98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1800" dirty="0" smtClean="0">
                <a:solidFill>
                  <a:srgbClr val="0070C0"/>
                </a:solidFill>
              </a:rPr>
              <a:t>Les orientations du projet</a:t>
            </a:r>
            <a:r>
              <a:rPr lang="fr-FR" sz="1800" dirty="0" smtClean="0"/>
              <a:t>: </a:t>
            </a:r>
            <a:br>
              <a:rPr lang="fr-FR" sz="1800" dirty="0" smtClean="0"/>
            </a:br>
            <a:r>
              <a:rPr lang="fr-FR" sz="1800" dirty="0" smtClean="0"/>
              <a:t>l’étude des arrivées de lumière naturelle, les espaces sous la coque en béton</a:t>
            </a:r>
            <a:endParaRPr lang="fr-FR" sz="1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S:\NIMES_140619_ok\Docs Cité de l'architecture\Biblio O.Niemeyer_croquis d'étude_APS\Croquis2_ vitrines des salles de form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54181"/>
            <a:ext cx="3041296" cy="43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:\NIMES_140619_ok\Docs Cité de l'architecture\Biblio O.Niemeyer_croquis d'étude_APS\Croquis3_espaces sous coq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13932"/>
            <a:ext cx="2623087" cy="31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74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228</Words>
  <Application>Microsoft Office PowerPoint</Application>
  <PresentationFormat>Affichage à l'écran (4:3)</PresentationFormat>
  <Paragraphs>25</Paragraphs>
  <Slides>34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Vendredi 14 juin – Nîmes Journée d’étude Architecture et bibliothèques </vt:lpstr>
      <vt:lpstr> Requalification de bâtiments existants en bibliothèque:  deux exemples  </vt:lpstr>
      <vt:lpstr>Bibliothèque Oscar Niemeyer</vt:lpstr>
      <vt:lpstr>Le site Oscar Niemeyer en 2010 </vt:lpstr>
      <vt:lpstr>Présentation PowerPoint</vt:lpstr>
      <vt:lpstr>Présentation PowerPoint</vt:lpstr>
      <vt:lpstr>Présentation PowerPoint</vt:lpstr>
      <vt:lpstr>La faisabilité, les premières esquisses  l’adaptation du programme aux caractéristiques de l’existant</vt:lpstr>
      <vt:lpstr>Les orientations du projet:  l’étude des arrivées de lumière naturelle, les espaces sous la coque en béton</vt:lpstr>
      <vt:lpstr>La reconfiguration d’un atrium, un cheminement circulaire dans la lumière</vt:lpstr>
      <vt:lpstr>Le principe de l’atrium au cœur du « volcan »  un espace de consultation en pleine lumière, proposant un parcours dans un mouvement circulaire qui relie les 2 niveaux d’espaces publics</vt:lpstr>
      <vt:lpstr>L’inscription du site dans son contexte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Vendredi 14 juin – Nîmes Journée d’étude Architecture et bibliothèques</dc:title>
  <dc:creator>agence</dc:creator>
  <cp:lastModifiedBy>agence</cp:lastModifiedBy>
  <cp:revision>20</cp:revision>
  <dcterms:created xsi:type="dcterms:W3CDTF">2019-06-10T10:39:46Z</dcterms:created>
  <dcterms:modified xsi:type="dcterms:W3CDTF">2019-06-13T13:11:35Z</dcterms:modified>
</cp:coreProperties>
</file>