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596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666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9364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563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27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5626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911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4516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808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018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4391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328793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1984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6393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8406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289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0500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9A62D2-DD21-4CEF-9947-165E2EB47365}" type="datetimeFigureOut">
              <a:rPr lang="fr-FR" smtClean="0"/>
              <a:t>28/06/2018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52079-2652-425C-BDEA-44583933F90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37284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681797"/>
            <a:ext cx="9144000" cy="2099789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2800" b="1" dirty="0"/>
              <a:t/>
            </a:r>
            <a:br>
              <a:rPr lang="fr-FR" sz="2800" b="1" dirty="0"/>
            </a:b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2800" b="1" dirty="0"/>
              <a:t/>
            </a:r>
            <a:br>
              <a:rPr lang="fr-FR" sz="2800" b="1" dirty="0"/>
            </a:b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fr-FR" sz="2800" b="1" dirty="0" smtClean="0"/>
              <a:t>Soutien </a:t>
            </a:r>
            <a:r>
              <a:rPr lang="fr-FR" sz="2800" b="1" dirty="0"/>
              <a:t>de l’Etat-DRAC de Normandie </a:t>
            </a:r>
            <a:r>
              <a:rPr lang="fr-FR" sz="2800" dirty="0"/>
              <a:t/>
            </a:r>
            <a:br>
              <a:rPr lang="fr-FR" sz="2800" dirty="0"/>
            </a:br>
            <a:r>
              <a:rPr lang="fr-FR" sz="2800" b="1" dirty="0"/>
              <a:t> </a:t>
            </a:r>
            <a:r>
              <a:rPr lang="fr-FR" sz="2800" dirty="0"/>
              <a:t/>
            </a:r>
            <a:br>
              <a:rPr lang="fr-FR" sz="2800" dirty="0"/>
            </a:br>
            <a:r>
              <a:rPr lang="fr-FR" sz="2800" b="1" dirty="0"/>
              <a:t>aux projets d’extension et d’évolution </a:t>
            </a:r>
            <a:r>
              <a:rPr lang="fr-FR" sz="2800" b="1" dirty="0" smtClean="0"/>
              <a:t>des </a:t>
            </a:r>
            <a:r>
              <a:rPr lang="fr-FR" sz="2800" b="1" dirty="0"/>
              <a:t>horaires d’ouverture </a:t>
            </a:r>
            <a:r>
              <a:rPr lang="fr-FR" sz="2800" b="1" dirty="0" smtClean="0"/>
              <a:t>des </a:t>
            </a:r>
            <a:r>
              <a:rPr lang="fr-FR" sz="2800" b="1" dirty="0"/>
              <a:t>bibliothèques des collectivités territoriales</a:t>
            </a:r>
            <a:endParaRPr lang="fr-FR" sz="28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16869" y="3976102"/>
            <a:ext cx="8825658" cy="861420"/>
          </a:xfrm>
        </p:spPr>
        <p:txBody>
          <a:bodyPr>
            <a:normAutofit fontScale="25000" lnSpcReduction="20000"/>
          </a:bodyPr>
          <a:lstStyle/>
          <a:p>
            <a:r>
              <a:rPr lang="fr-FR" i="1" dirty="0" smtClean="0"/>
              <a:t>__________________________________________________________</a:t>
            </a:r>
          </a:p>
          <a:p>
            <a:endParaRPr lang="fr-FR" sz="6400" i="1" dirty="0" smtClean="0"/>
          </a:p>
          <a:p>
            <a:r>
              <a:rPr lang="fr-FR" sz="6400" b="1" dirty="0" smtClean="0"/>
              <a:t>Dotation </a:t>
            </a:r>
            <a:r>
              <a:rPr lang="fr-FR" sz="6400" b="1" dirty="0"/>
              <a:t>générale de décentralisation</a:t>
            </a:r>
            <a:endParaRPr lang="fr-FR" sz="6400" dirty="0"/>
          </a:p>
          <a:p>
            <a:r>
              <a:rPr lang="fr-FR" sz="6400" b="1" dirty="0"/>
              <a:t>Concours particulier réservé aux bibliothèques</a:t>
            </a:r>
            <a:endParaRPr lang="fr-FR" sz="6400" dirty="0"/>
          </a:p>
        </p:txBody>
      </p:sp>
      <p:pic>
        <p:nvPicPr>
          <p:cNvPr id="4" name="LOGO MINISTERE DE LA CULTUR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6885" y="752158"/>
            <a:ext cx="1078230" cy="648335"/>
          </a:xfrm>
          <a:prstGeom prst="rect">
            <a:avLst/>
          </a:prstGeom>
        </p:spPr>
      </p:pic>
      <p:pic>
        <p:nvPicPr>
          <p:cNvPr id="6" name="Image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1120" y="1492568"/>
            <a:ext cx="1889760" cy="18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2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973" y="0"/>
            <a:ext cx="4802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1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116" y="0"/>
            <a:ext cx="4805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1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61729" y="711135"/>
            <a:ext cx="9404723" cy="1400530"/>
          </a:xfrm>
        </p:spPr>
        <p:txBody>
          <a:bodyPr/>
          <a:lstStyle/>
          <a:p>
            <a:pPr algn="ctr"/>
            <a:r>
              <a:rPr lang="fr-FR" b="1" dirty="0" smtClean="0"/>
              <a:t>OBJECTIF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1074655" y="2573764"/>
            <a:ext cx="9144000" cy="16557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2600" b="1" dirty="0" smtClean="0"/>
              <a:t>Permettre une réelle amélioration de l’offre en matière d’ouverture, tant quantitative que qualitative   </a:t>
            </a:r>
            <a:endParaRPr lang="fr-FR" sz="2600" b="1" dirty="0"/>
          </a:p>
        </p:txBody>
      </p:sp>
    </p:spTree>
    <p:extLst>
      <p:ext uri="{BB962C8B-B14F-4D97-AF65-F5344CB8AC3E}">
        <p14:creationId xmlns:p14="http://schemas.microsoft.com/office/powerpoint/2010/main" val="152089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Tout projet est éligible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18662" y="2087219"/>
            <a:ext cx="11549270" cy="429370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fr-FR" sz="3000" dirty="0"/>
              <a:t>s’il porte sur tout ou partie d’un </a:t>
            </a:r>
            <a:r>
              <a:rPr lang="fr-FR" sz="3000" b="1" dirty="0"/>
              <a:t>réseau de lecture publique</a:t>
            </a:r>
            <a:r>
              <a:rPr lang="fr-FR" sz="3000" dirty="0"/>
              <a:t>, qu’il soit municipal, intercommunal ou formé par conventionnement entre </a:t>
            </a:r>
            <a:r>
              <a:rPr lang="fr-FR" sz="3000" dirty="0" smtClean="0"/>
              <a:t>collectivités</a:t>
            </a:r>
            <a:r>
              <a:rPr lang="fr-FR" sz="3000" dirty="0"/>
              <a:t>,</a:t>
            </a:r>
            <a:endParaRPr lang="fr-FR" sz="3000" dirty="0" smtClean="0"/>
          </a:p>
          <a:p>
            <a:pPr lvl="0"/>
            <a:r>
              <a:rPr lang="fr-FR" sz="3000" dirty="0" smtClean="0"/>
              <a:t>s’il </a:t>
            </a:r>
            <a:r>
              <a:rPr lang="fr-FR" sz="3000" dirty="0"/>
              <a:t>concerne </a:t>
            </a:r>
            <a:r>
              <a:rPr lang="fr-FR" sz="3000" b="1" dirty="0"/>
              <a:t>une bibliothèque ou un réseau entrant dans les critères d’éligibilité aux aides de la DGD</a:t>
            </a:r>
            <a:r>
              <a:rPr lang="fr-FR" sz="3000" dirty="0"/>
              <a:t>, à savoir au moins 100 m², une surface d’au moins 0,07 m² par habitant desservi et un personnel </a:t>
            </a:r>
            <a:r>
              <a:rPr lang="fr-FR" sz="3000" dirty="0" smtClean="0"/>
              <a:t>professionnel,</a:t>
            </a:r>
          </a:p>
          <a:p>
            <a:pPr lvl="0"/>
            <a:r>
              <a:rPr lang="fr-FR" sz="3000" dirty="0" smtClean="0"/>
              <a:t>s’il </a:t>
            </a:r>
            <a:r>
              <a:rPr lang="fr-FR" sz="3000" dirty="0"/>
              <a:t>n’a pas connu de </a:t>
            </a:r>
            <a:r>
              <a:rPr lang="fr-FR" sz="3000" b="1" dirty="0"/>
              <a:t>réalisation lors de la réception de la demande à la DRAC</a:t>
            </a:r>
            <a:r>
              <a:rPr lang="fr-FR" sz="3000" dirty="0"/>
              <a:t> </a:t>
            </a:r>
            <a:r>
              <a:rPr lang="fr-FR" sz="3000" dirty="0" smtClean="0"/>
              <a:t>;</a:t>
            </a:r>
            <a:endParaRPr lang="fr-FR" sz="3000" dirty="0"/>
          </a:p>
          <a:p>
            <a:pPr lvl="0"/>
            <a:r>
              <a:rPr lang="fr-FR" sz="3000" dirty="0" smtClean="0"/>
              <a:t>s’il </a:t>
            </a:r>
            <a:r>
              <a:rPr lang="fr-FR" sz="3000" dirty="0"/>
              <a:t>vient </a:t>
            </a:r>
            <a:r>
              <a:rPr lang="fr-FR" sz="3000" b="1" dirty="0"/>
              <a:t>modifier des horaires préexistants</a:t>
            </a:r>
            <a:r>
              <a:rPr lang="fr-FR" sz="3000" dirty="0"/>
              <a:t>, </a:t>
            </a:r>
            <a:r>
              <a:rPr lang="fr-FR" sz="3000" u="sng" dirty="0"/>
              <a:t>DONC</a:t>
            </a:r>
            <a:r>
              <a:rPr lang="fr-FR" sz="3000" dirty="0"/>
              <a:t> si une bibliothèque existe déjà  dans la collectivité </a:t>
            </a:r>
            <a:r>
              <a:rPr lang="fr-FR" sz="3000" dirty="0" smtClean="0"/>
              <a:t>concernée,</a:t>
            </a:r>
          </a:p>
          <a:p>
            <a:pPr lvl="0"/>
            <a:r>
              <a:rPr lang="fr-FR" sz="3000" dirty="0" smtClean="0"/>
              <a:t>quelle </a:t>
            </a:r>
            <a:r>
              <a:rPr lang="fr-FR" sz="3000" dirty="0"/>
              <a:t>que soit la taille de la collectivité </a:t>
            </a:r>
            <a:r>
              <a:rPr lang="fr-FR" sz="3000" dirty="0" smtClean="0"/>
              <a:t>concernée,</a:t>
            </a:r>
          </a:p>
          <a:p>
            <a:pPr lvl="0"/>
            <a:r>
              <a:rPr lang="fr-FR" sz="3000" dirty="0" smtClean="0"/>
              <a:t>uniquement </a:t>
            </a:r>
            <a:r>
              <a:rPr lang="fr-FR" sz="3000" dirty="0"/>
              <a:t>à l’égard du volet correspondant à l’ouverture de la  bibliothèque s’il s’agit d’un équipement destiné à des activités multiples dont une </a:t>
            </a:r>
            <a:r>
              <a:rPr lang="fr-FR" sz="3000" dirty="0" smtClean="0"/>
              <a:t>bibliothèque,</a:t>
            </a:r>
          </a:p>
          <a:p>
            <a:pPr lvl="0"/>
            <a:r>
              <a:rPr lang="fr-FR" sz="3000" dirty="0" smtClean="0"/>
              <a:t>s’il </a:t>
            </a:r>
            <a:r>
              <a:rPr lang="fr-FR" sz="3000" dirty="0"/>
              <a:t>apporte une </a:t>
            </a:r>
            <a:r>
              <a:rPr lang="fr-FR" sz="3000" b="1" dirty="0"/>
              <a:t>amélioration « significative » </a:t>
            </a:r>
            <a:r>
              <a:rPr lang="fr-FR" sz="3000" dirty="0"/>
              <a:t>de l’amplitude horaire et du service </a:t>
            </a:r>
            <a:r>
              <a:rPr lang="fr-FR" sz="3000" dirty="0" smtClean="0"/>
              <a:t>rendu.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066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8978" y="24708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fr-FR" sz="5000" b="1" dirty="0"/>
              <a:t>Sont  </a:t>
            </a:r>
            <a:r>
              <a:rPr lang="fr-FR" sz="5000" b="1" dirty="0" smtClean="0"/>
              <a:t>éligibles :</a:t>
            </a:r>
            <a:br>
              <a:rPr lang="fr-FR" sz="5000" b="1" dirty="0" smtClean="0"/>
            </a:br>
            <a:r>
              <a:rPr lang="fr-FR" sz="5000" b="1" dirty="0"/>
              <a:t/>
            </a:r>
            <a:br>
              <a:rPr lang="fr-FR" sz="5000" b="1" dirty="0"/>
            </a:br>
            <a:r>
              <a:rPr lang="fr-FR" sz="5000" b="1" dirty="0" smtClean="0"/>
              <a:t>Les </a:t>
            </a:r>
            <a:r>
              <a:rPr lang="fr-FR" sz="5000" b="1" dirty="0"/>
              <a:t>dépenses supplémentaires </a:t>
            </a:r>
            <a:r>
              <a:rPr lang="fr-FR" sz="5000" dirty="0"/>
              <a:t> liées à l’extension des </a:t>
            </a:r>
            <a:r>
              <a:rPr lang="fr-FR" sz="5000" dirty="0" smtClean="0"/>
              <a:t>horaires, et </a:t>
            </a:r>
            <a:r>
              <a:rPr lang="fr-FR" sz="5000" dirty="0"/>
              <a:t>uniquement </a:t>
            </a:r>
            <a:r>
              <a:rPr lang="fr-FR" sz="5000" dirty="0" smtClean="0"/>
              <a:t>celles-ci.</a:t>
            </a:r>
            <a:br>
              <a:rPr lang="fr-FR" sz="5000" dirty="0" smtClean="0"/>
            </a:br>
            <a:r>
              <a:rPr lang="fr-FR" sz="5000" u="sng" dirty="0" smtClean="0"/>
              <a:t/>
            </a:r>
            <a:br>
              <a:rPr lang="fr-FR" sz="5000" u="sng" dirty="0" smtClean="0"/>
            </a:br>
            <a:r>
              <a:rPr lang="fr-FR" sz="5000" dirty="0" smtClean="0"/>
              <a:t>(</a:t>
            </a:r>
            <a:r>
              <a:rPr lang="fr-FR" sz="5000" dirty="0"/>
              <a:t>liste non exhaustive</a:t>
            </a:r>
            <a:r>
              <a:rPr lang="fr-FR" sz="5000" dirty="0" smtClean="0"/>
              <a:t>)</a:t>
            </a:r>
            <a:r>
              <a:rPr lang="fr-FR" sz="5000" i="1" dirty="0" smtClean="0"/>
              <a:t/>
            </a:r>
            <a:br>
              <a:rPr lang="fr-FR" sz="5000" i="1" dirty="0" smtClean="0"/>
            </a:br>
            <a:r>
              <a:rPr lang="fr-FR" sz="2200" i="1" dirty="0"/>
              <a:t/>
            </a:r>
            <a:br>
              <a:rPr lang="fr-FR" sz="2200" i="1" dirty="0"/>
            </a:br>
            <a:r>
              <a:rPr lang="fr-FR" sz="2200" dirty="0"/>
              <a:t/>
            </a:r>
            <a:br>
              <a:rPr lang="fr-FR" sz="2200" dirty="0"/>
            </a:b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43426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EN FONCTIONNEMENT 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Etudes préalables : </a:t>
            </a:r>
          </a:p>
          <a:p>
            <a:pPr lvl="1"/>
            <a:r>
              <a:rPr lang="fr-FR" dirty="0"/>
              <a:t>L’établissement d’un diagnostic temporel,</a:t>
            </a:r>
          </a:p>
          <a:p>
            <a:pPr lvl="1"/>
            <a:r>
              <a:rPr lang="fr-FR" dirty="0"/>
              <a:t>Prestations d’accompagnement de projet,</a:t>
            </a:r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r>
              <a:rPr lang="fr-FR" b="1" dirty="0"/>
              <a:t>Frais de personnel : </a:t>
            </a:r>
          </a:p>
          <a:p>
            <a:pPr lvl="1"/>
            <a:r>
              <a:rPr lang="fr-FR" dirty="0"/>
              <a:t>heures supplémentaires, emplois contractuels, emplois étudiants, emplois </a:t>
            </a:r>
            <a:r>
              <a:rPr lang="fr-FR" dirty="0" smtClean="0"/>
              <a:t>titulaires,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r>
              <a:rPr lang="fr-FR" b="1" dirty="0"/>
              <a:t>Animation et médiation</a:t>
            </a:r>
            <a:r>
              <a:rPr lang="fr-FR" dirty="0"/>
              <a:t> : </a:t>
            </a:r>
          </a:p>
          <a:p>
            <a:pPr lvl="1"/>
            <a:r>
              <a:rPr lang="fr-FR" dirty="0"/>
              <a:t>financement des actions se déroulant durant les créneaux </a:t>
            </a:r>
            <a:r>
              <a:rPr lang="fr-FR" dirty="0" smtClean="0"/>
              <a:t>élargis,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Dépenses de communication</a:t>
            </a:r>
            <a:r>
              <a:rPr lang="fr-FR" dirty="0"/>
              <a:t> </a:t>
            </a:r>
          </a:p>
          <a:p>
            <a:pPr lvl="1"/>
            <a:r>
              <a:rPr lang="fr-FR" dirty="0"/>
              <a:t>en lien avec l’extension des horaires et l’amélioration des services </a:t>
            </a:r>
            <a:r>
              <a:rPr lang="fr-FR" dirty="0" smtClean="0"/>
              <a:t>afférente,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Dépenses de fonctionnement du bâtiment : </a:t>
            </a:r>
          </a:p>
          <a:p>
            <a:pPr lvl="1"/>
            <a:r>
              <a:rPr lang="fr-FR" dirty="0"/>
              <a:t>Dépenses de fluides et ménage </a:t>
            </a:r>
            <a:r>
              <a:rPr lang="fr-FR" u="sng" dirty="0"/>
              <a:t>pendant les horaires </a:t>
            </a:r>
            <a:r>
              <a:rPr lang="fr-FR" u="sng" dirty="0" smtClean="0"/>
              <a:t>élargis</a:t>
            </a:r>
            <a:r>
              <a:rPr lang="fr-FR" dirty="0" smtClean="0"/>
              <a:t>,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 </a:t>
            </a:r>
          </a:p>
          <a:p>
            <a:r>
              <a:rPr lang="fr-FR" b="1" dirty="0"/>
              <a:t>Dépenses d’ évaluation du projet :	</a:t>
            </a:r>
          </a:p>
          <a:p>
            <a:pPr lvl="1"/>
            <a:r>
              <a:rPr lang="fr-FR" dirty="0"/>
              <a:t> installations automatisées de </a:t>
            </a:r>
            <a:r>
              <a:rPr lang="fr-FR" dirty="0" smtClean="0"/>
              <a:t>comptages.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53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EN INVESTISSEMENT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Dépenses d’adaptation</a:t>
            </a:r>
            <a:r>
              <a:rPr lang="fr-FR" dirty="0"/>
              <a:t> 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des </a:t>
            </a:r>
            <a:r>
              <a:rPr lang="fr-FR" dirty="0"/>
              <a:t>locaux, des équipements ou des systèmes </a:t>
            </a:r>
            <a:r>
              <a:rPr lang="fr-FR" dirty="0" smtClean="0"/>
              <a:t>informatiques</a:t>
            </a:r>
            <a:r>
              <a:rPr lang="fr-FR" dirty="0"/>
              <a:t>,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b="1" dirty="0"/>
              <a:t>Equipements optimisant le temps disponible pour l’accueil des publics : </a:t>
            </a:r>
          </a:p>
          <a:p>
            <a:pPr lvl="1"/>
            <a:r>
              <a:rPr lang="fr-FR" dirty="0" smtClean="0"/>
              <a:t>RFID</a:t>
            </a:r>
            <a:r>
              <a:rPr lang="fr-FR" dirty="0"/>
              <a:t>,</a:t>
            </a:r>
            <a:r>
              <a:rPr lang="fr-FR" dirty="0" smtClean="0"/>
              <a:t> </a:t>
            </a:r>
            <a:r>
              <a:rPr lang="fr-FR" dirty="0"/>
              <a:t>automatisation des </a:t>
            </a:r>
            <a:r>
              <a:rPr lang="fr-FR" dirty="0" smtClean="0"/>
              <a:t>transactions, </a:t>
            </a:r>
            <a:endParaRPr lang="fr-FR" dirty="0"/>
          </a:p>
          <a:p>
            <a:endParaRPr lang="fr-FR" dirty="0"/>
          </a:p>
          <a:p>
            <a:r>
              <a:rPr lang="fr-FR" b="1" dirty="0"/>
              <a:t>Equipements permettant le prêt de documents physiques en dehors des horaires d’ouverture </a:t>
            </a:r>
            <a:r>
              <a:rPr lang="fr-FR" b="1" dirty="0" smtClean="0"/>
              <a:t>:</a:t>
            </a:r>
            <a:endParaRPr lang="fr-FR" dirty="0"/>
          </a:p>
          <a:p>
            <a:pPr lvl="1"/>
            <a:r>
              <a:rPr lang="fr-FR" dirty="0"/>
              <a:t>Kiosques à livres, boîtes retour </a:t>
            </a:r>
            <a:r>
              <a:rPr lang="fr-FR" dirty="0" smtClean="0"/>
              <a:t>extérieures,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Outils </a:t>
            </a:r>
            <a:r>
              <a:rPr lang="fr-FR" b="1" dirty="0" smtClean="0"/>
              <a:t>organisationnels :</a:t>
            </a:r>
            <a:endParaRPr lang="fr-FR" dirty="0"/>
          </a:p>
          <a:p>
            <a:pPr lvl="1"/>
            <a:r>
              <a:rPr lang="fr-FR" dirty="0"/>
              <a:t>logiciels de gestion de </a:t>
            </a:r>
            <a:r>
              <a:rPr lang="fr-FR" dirty="0" smtClean="0"/>
              <a:t>planning.</a:t>
            </a: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640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La DRAC instruit les dossiers, et </a:t>
            </a:r>
            <a:r>
              <a:rPr lang="fr-FR" b="1" dirty="0" smtClean="0"/>
              <a:t>estime :</a:t>
            </a:r>
            <a:r>
              <a:rPr lang="fr-FR" b="1" dirty="0"/>
              <a:t/>
            </a:r>
            <a:br>
              <a:rPr lang="fr-FR" b="1" dirty="0"/>
            </a:br>
            <a:endParaRPr lang="fr-FR" b="1" dirty="0"/>
          </a:p>
        </p:txBody>
      </p:sp>
      <p:sp>
        <p:nvSpPr>
          <p:cNvPr id="6" name="Espace réservé du texte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la pertinence des </a:t>
            </a:r>
            <a:r>
              <a:rPr lang="fr-FR" dirty="0" smtClean="0">
                <a:solidFill>
                  <a:schemeClr val="tx1"/>
                </a:solidFill>
              </a:rPr>
              <a:t>dépenses,</a:t>
            </a:r>
            <a:endParaRPr lang="fr-FR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le caractère « significatif » de l’amélioration du service et de </a:t>
            </a:r>
            <a:r>
              <a:rPr lang="fr-FR" dirty="0" smtClean="0">
                <a:solidFill>
                  <a:schemeClr val="tx1"/>
                </a:solidFill>
              </a:rPr>
              <a:t>l’extension,</a:t>
            </a:r>
            <a:endParaRPr lang="fr-FR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l’éligibilité des dépenses au regard de leur cohérence avec le projet et du bénéfice </a:t>
            </a:r>
            <a:r>
              <a:rPr lang="fr-FR" dirty="0" smtClean="0">
                <a:solidFill>
                  <a:schemeClr val="tx1"/>
                </a:solidFill>
              </a:rPr>
              <a:t>attendu.</a:t>
            </a:r>
            <a:endParaRPr lang="fr-FR" dirty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10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Durée de </a:t>
            </a:r>
            <a:r>
              <a:rPr lang="fr-FR" b="1" dirty="0" smtClean="0"/>
              <a:t>l’accompagnement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Jusqu’à 5 ans si le projet le </a:t>
            </a:r>
            <a:r>
              <a:rPr lang="fr-FR" dirty="0" smtClean="0"/>
              <a:t>justifie,</a:t>
            </a:r>
            <a:endParaRPr lang="fr-FR" dirty="0"/>
          </a:p>
          <a:p>
            <a:endParaRPr lang="fr-FR" dirty="0"/>
          </a:p>
          <a:p>
            <a:r>
              <a:rPr lang="fr-FR" dirty="0"/>
              <a:t>Aide dégressive à partir de la 4</a:t>
            </a:r>
            <a:r>
              <a:rPr lang="fr-FR" baseline="30000" dirty="0"/>
              <a:t>e</a:t>
            </a:r>
            <a:r>
              <a:rPr lang="fr-FR" dirty="0"/>
              <a:t> </a:t>
            </a:r>
            <a:r>
              <a:rPr lang="fr-FR" dirty="0" smtClean="0"/>
              <a:t>année.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933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Suivi de </a:t>
            </a:r>
            <a:r>
              <a:rPr lang="fr-FR" b="1" dirty="0" smtClean="0"/>
              <a:t>projet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Dépôt </a:t>
            </a:r>
            <a:r>
              <a:rPr lang="fr-FR" dirty="0"/>
              <a:t>d’une demande annuel sur la base des dépenses prévisionnelles de </a:t>
            </a:r>
            <a:r>
              <a:rPr lang="fr-FR" dirty="0" smtClean="0"/>
              <a:t>l’année,</a:t>
            </a:r>
            <a:endParaRPr lang="fr-FR" dirty="0"/>
          </a:p>
          <a:p>
            <a:endParaRPr lang="fr-FR" dirty="0"/>
          </a:p>
          <a:p>
            <a:r>
              <a:rPr lang="fr-FR" dirty="0"/>
              <a:t>Evaluation du dispositif après 3 ans, puis à l’issue des 5 </a:t>
            </a:r>
            <a:r>
              <a:rPr lang="fr-FR" dirty="0" smtClean="0"/>
              <a:t>ans.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43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Taux </a:t>
            </a:r>
            <a:r>
              <a:rPr lang="fr-FR" b="1" dirty="0" smtClean="0"/>
              <a:t>d’aide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Entre </a:t>
            </a:r>
            <a:r>
              <a:rPr lang="fr-FR" dirty="0"/>
              <a:t>50 % et 80 % des dépenses </a:t>
            </a:r>
            <a:r>
              <a:rPr lang="fr-FR" dirty="0" smtClean="0"/>
              <a:t>éligibles,</a:t>
            </a:r>
            <a:endParaRPr lang="fr-FR" dirty="0"/>
          </a:p>
          <a:p>
            <a:r>
              <a:rPr lang="fr-FR" dirty="0"/>
              <a:t>Taux modulés en fonction de la qualité du </a:t>
            </a:r>
            <a:r>
              <a:rPr lang="fr-FR" dirty="0" smtClean="0"/>
              <a:t>projet,</a:t>
            </a:r>
            <a:endParaRPr lang="fr-FR" dirty="0"/>
          </a:p>
          <a:p>
            <a:r>
              <a:rPr lang="fr-FR" dirty="0"/>
              <a:t>Possibilité d’engager l’aide de l’Etat en une seule fois </a:t>
            </a:r>
            <a:r>
              <a:rPr lang="fr-FR" u="sng" dirty="0"/>
              <a:t>pour les trois premières </a:t>
            </a:r>
            <a:r>
              <a:rPr lang="fr-FR" u="sng" dirty="0" smtClean="0"/>
              <a:t>années</a:t>
            </a:r>
            <a:r>
              <a:rPr lang="fr-FR" dirty="0" smtClean="0"/>
              <a:t>.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952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894895" y="5401554"/>
            <a:ext cx="6096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ea typeface="Calibri" panose="020F0502020204030204" pitchFamily="34" charset="0"/>
                <a:cs typeface="Times New Roman" panose="02020603050405020304" pitchFamily="18" charset="0"/>
              </a:rPr>
              <a:t>Sabrina Le Bris, conseillère livre et lecture,</a:t>
            </a:r>
            <a:endParaRPr lang="fr-FR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ea typeface="Calibri" panose="020F0502020204030204" pitchFamily="34" charset="0"/>
                <a:cs typeface="Times New Roman" panose="02020603050405020304" pitchFamily="18" charset="0"/>
              </a:rPr>
              <a:t>Direction régionale des affaires culturelles de Normandie</a:t>
            </a:r>
            <a:endParaRPr lang="fr-FR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fr-FR" dirty="0">
                <a:solidFill>
                  <a:srgbClr val="2E74B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sabrina.le-bris@culture.gouv.fr</a:t>
            </a:r>
            <a:endParaRPr lang="fr-FR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08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40</TotalTime>
  <Words>274</Words>
  <Application>Microsoft Office PowerPoint</Application>
  <PresentationFormat>Grand écran</PresentationFormat>
  <Paragraphs>67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 3</vt:lpstr>
      <vt:lpstr>Ion</vt:lpstr>
      <vt:lpstr>     Soutien de l’Etat-DRAC de Normandie    aux projets d’extension et d’évolution des horaires d’ouverture des bibliothèques des collectivités territoriales</vt:lpstr>
      <vt:lpstr>Présentation PowerPoint</vt:lpstr>
      <vt:lpstr>Présentation PowerPoint</vt:lpstr>
      <vt:lpstr>OBJECTIF</vt:lpstr>
      <vt:lpstr>Tout projet est éligible </vt:lpstr>
      <vt:lpstr>Sont  éligibles :  Les dépenses supplémentaires  liées à l’extension des horaires, et uniquement celles-ci.  (liste non exhaustive)   </vt:lpstr>
      <vt:lpstr>EN FONCTIONNEMENT :</vt:lpstr>
      <vt:lpstr>EN INVESTISSEMENT</vt:lpstr>
      <vt:lpstr>La DRAC instruit les dossiers, et estime : </vt:lpstr>
      <vt:lpstr>Durée de l’accompagnement</vt:lpstr>
      <vt:lpstr>Suivi de projet</vt:lpstr>
      <vt:lpstr>Taux d’aide</vt:lpstr>
      <vt:lpstr>Présentation PowerPoint</vt:lpstr>
    </vt:vector>
  </TitlesOfParts>
  <Company>Ministère de la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OUVERTURE DOMINICALE DES BIBLIOTHEQUES </dc:title>
  <dc:creator>JOUANNO Emmanuel</dc:creator>
  <cp:lastModifiedBy>JOUANNO Emmanuel</cp:lastModifiedBy>
  <cp:revision>6</cp:revision>
  <dcterms:created xsi:type="dcterms:W3CDTF">2018-06-01T14:43:07Z</dcterms:created>
  <dcterms:modified xsi:type="dcterms:W3CDTF">2018-06-28T16:56:51Z</dcterms:modified>
</cp:coreProperties>
</file>