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60" r:id="rId5"/>
    <p:sldId id="278" r:id="rId6"/>
    <p:sldId id="266" r:id="rId7"/>
    <p:sldId id="271" r:id="rId8"/>
    <p:sldId id="272" r:id="rId9"/>
    <p:sldId id="277" r:id="rId10"/>
    <p:sldId id="273" r:id="rId11"/>
    <p:sldId id="274" r:id="rId12"/>
    <p:sldId id="276" r:id="rId13"/>
    <p:sldId id="27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arianne lumeau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21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commentAuthors" Target="commentAuthor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edericmahe:Documents:These:SysReco%20Field%20XP:Datas:Datas_XP:CF_Defi_Attention_2017_02_28_M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edericmahe:Documents:These:SysReco%20Field%20XP:Datas:Datas_XP:CF_Defi_Attention_2017_02_28_M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fredericmahe:Documents:These:SysReco%20Field%20XP:Datas:Datas_XP:CF_Defi_Attention_2017_02_28_M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06047403973"/>
          <c:y val="0.0405651704704425"/>
          <c:w val="0.87440145489428"/>
          <c:h val="0.8218623758986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'clic par %'!$B$1</c:f>
              <c:strCache>
                <c:ptCount val="1"/>
                <c:pt idx="0">
                  <c:v>Taux de clic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-6.06325616903607E-17"/>
                  <c:y val="-0.0232411218609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115754409507331"/>
                  <c:y val="-0.03357071268910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latin typeface="Arial Narrow" panose="020B0606020202030204" pitchFamily="34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'clic par %'!$A$2:$A$4</c:f>
              <c:strCache>
                <c:ptCount val="3"/>
                <c:pt idx="0">
                  <c:v>Entre 15% et 30%</c:v>
                </c:pt>
                <c:pt idx="1">
                  <c:v>Entre 50% et 70%</c:v>
                </c:pt>
                <c:pt idx="2">
                  <c:v>Supérieur ou égal à 100%</c:v>
                </c:pt>
              </c:strCache>
            </c:strRef>
          </c:cat>
          <c:val>
            <c:numRef>
              <c:f>'clic par %'!$B$2:$B$4</c:f>
              <c:numCache>
                <c:formatCode>0.00%</c:formatCode>
                <c:ptCount val="3"/>
                <c:pt idx="0">
                  <c:v>0.0361</c:v>
                </c:pt>
                <c:pt idx="1">
                  <c:v>0.0478783</c:v>
                </c:pt>
                <c:pt idx="2">
                  <c:v>0.0471626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08-413B-A041-86F1379F06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6059848"/>
        <c:axId val="-2136057720"/>
      </c:barChart>
      <c:catAx>
        <c:axId val="-21360598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Narrow" panose="020B0606020202030204" pitchFamily="34" charset="0"/>
              </a:defRPr>
            </a:pPr>
            <a:endParaRPr lang="fr-FR"/>
          </a:p>
        </c:txPr>
        <c:crossAx val="-2136057720"/>
        <c:crosses val="autoZero"/>
        <c:auto val="1"/>
        <c:lblAlgn val="ctr"/>
        <c:lblOffset val="100"/>
        <c:noMultiLvlLbl val="0"/>
      </c:catAx>
      <c:valAx>
        <c:axId val="-2136057720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rial Narrow" panose="020B0606020202030204" pitchFamily="34" charset="0"/>
              </a:defRPr>
            </a:pPr>
            <a:endParaRPr lang="fr-FR"/>
          </a:p>
        </c:txPr>
        <c:crossAx val="-2136059848"/>
        <c:crosses val="autoZero"/>
        <c:crossBetween val="between"/>
      </c:valAx>
    </c:plotArea>
    <c:plotVisOnly val="1"/>
    <c:dispBlanksAs val="gap"/>
    <c:showDLblsOverMax val="0"/>
  </c:chart>
  <c:spPr>
    <a:ln>
      <a:solidFill>
        <a:schemeClr val="bg2">
          <a:lumMod val="50000"/>
        </a:schemeClr>
      </a:solidFill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'Clic par sujet, selon contribué'!$B$1</c:f>
              <c:strCache>
                <c:ptCount val="1"/>
                <c:pt idx="0">
                  <c:v>N'a jamais contribué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'Clic par sujet, selon contribué'!$A$2:$A$4</c:f>
              <c:strCache>
                <c:ptCount val="3"/>
                <c:pt idx="0">
                  <c:v>Entre 15% et 30%</c:v>
                </c:pt>
                <c:pt idx="1">
                  <c:v>Entre 50% et 70%</c:v>
                </c:pt>
                <c:pt idx="2">
                  <c:v>Supérieur ou égal à 100%</c:v>
                </c:pt>
              </c:strCache>
            </c:strRef>
          </c:cat>
          <c:val>
            <c:numRef>
              <c:f>'Clic par sujet, selon contribué'!$B$2:$B$4</c:f>
              <c:numCache>
                <c:formatCode>0.00%</c:formatCode>
                <c:ptCount val="3"/>
                <c:pt idx="0">
                  <c:v>0.0331169</c:v>
                </c:pt>
                <c:pt idx="1">
                  <c:v>0.0437658</c:v>
                </c:pt>
                <c:pt idx="2">
                  <c:v>0.0486596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CF-4BE2-8995-60534255B668}"/>
            </c:ext>
          </c:extLst>
        </c:ser>
        <c:ser>
          <c:idx val="1"/>
          <c:order val="1"/>
          <c:tx>
            <c:strRef>
              <c:f>'Clic par sujet, selon contribué'!$C$1</c:f>
              <c:strCache>
                <c:ptCount val="1"/>
                <c:pt idx="0">
                  <c:v>A contribué au moins une fois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00162342020465913"/>
                  <c:y val="-0.030536847395110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'Clic par sujet, selon contribué'!$A$2:$A$4</c:f>
              <c:strCache>
                <c:ptCount val="3"/>
                <c:pt idx="0">
                  <c:v>Entre 15% et 30%</c:v>
                </c:pt>
                <c:pt idx="1">
                  <c:v>Entre 50% et 70%</c:v>
                </c:pt>
                <c:pt idx="2">
                  <c:v>Supérieur ou égal à 100%</c:v>
                </c:pt>
              </c:strCache>
            </c:strRef>
          </c:cat>
          <c:val>
            <c:numRef>
              <c:f>'Clic par sujet, selon contribué'!$C$2:$C$4</c:f>
              <c:numCache>
                <c:formatCode>0.00%</c:formatCode>
                <c:ptCount val="3"/>
                <c:pt idx="0">
                  <c:v>0.03711</c:v>
                </c:pt>
                <c:pt idx="1">
                  <c:v>0.0492651</c:v>
                </c:pt>
                <c:pt idx="2">
                  <c:v>0.0466803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3CF-4BE2-8995-60534255B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6919736"/>
        <c:axId val="-2136923192"/>
      </c:barChart>
      <c:catAx>
        <c:axId val="-2136919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36923192"/>
        <c:crosses val="autoZero"/>
        <c:auto val="1"/>
        <c:lblAlgn val="ctr"/>
        <c:lblOffset val="100"/>
        <c:noMultiLvlLbl val="0"/>
      </c:catAx>
      <c:valAx>
        <c:axId val="-213692319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-2136919736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/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fr-FR"/>
          </a:p>
        </c:txPr>
      </c:legendEntry>
      <c:layout/>
      <c:overlay val="0"/>
    </c:legend>
    <c:plotVisOnly val="1"/>
    <c:dispBlanksAs val="gap"/>
    <c:showDLblsOverMax val="0"/>
  </c:chart>
  <c:spPr>
    <a:ln>
      <a:solidFill>
        <a:schemeClr val="bg2">
          <a:lumMod val="50000"/>
        </a:schemeClr>
      </a:solidFill>
    </a:ln>
  </c:spPr>
  <c:txPr>
    <a:bodyPr/>
    <a:lstStyle/>
    <a:p>
      <a:pPr>
        <a:defRPr>
          <a:ln>
            <a:noFill/>
          </a:ln>
          <a:latin typeface="Arial Narrow"/>
          <a:cs typeface="Arial Narrow"/>
        </a:defRPr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'Clic par sujet selon réussi'!$B$1</c:f>
              <c:strCache>
                <c:ptCount val="1"/>
                <c:pt idx="0">
                  <c:v>Projet échoué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'Clic par sujet selon réussi'!$A$2:$A$4</c:f>
              <c:strCache>
                <c:ptCount val="3"/>
                <c:pt idx="0">
                  <c:v>Entre 15% et 30%</c:v>
                </c:pt>
                <c:pt idx="1">
                  <c:v>Entre 50% et 70%</c:v>
                </c:pt>
                <c:pt idx="2">
                  <c:v>Supérieur ou égal à 100%</c:v>
                </c:pt>
              </c:strCache>
            </c:strRef>
          </c:cat>
          <c:val>
            <c:numRef>
              <c:f>'Clic par sujet selon réussi'!$B$2:$B$4</c:f>
              <c:numCache>
                <c:formatCode>0.00%</c:formatCode>
                <c:ptCount val="3"/>
                <c:pt idx="0">
                  <c:v>0.028849</c:v>
                </c:pt>
                <c:pt idx="1">
                  <c:v>0.0485078</c:v>
                </c:pt>
                <c:pt idx="2">
                  <c:v>0.0704066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E26-4AF1-92FC-1A6444A8347B}"/>
            </c:ext>
          </c:extLst>
        </c:ser>
        <c:ser>
          <c:idx val="1"/>
          <c:order val="1"/>
          <c:tx>
            <c:strRef>
              <c:f>'Clic par sujet selon réussi'!$C$1</c:f>
              <c:strCache>
                <c:ptCount val="1"/>
                <c:pt idx="0">
                  <c:v>Projet réussi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'Clic par sujet selon réussi'!$A$2:$A$4</c:f>
              <c:strCache>
                <c:ptCount val="3"/>
                <c:pt idx="0">
                  <c:v>Entre 15% et 30%</c:v>
                </c:pt>
                <c:pt idx="1">
                  <c:v>Entre 50% et 70%</c:v>
                </c:pt>
                <c:pt idx="2">
                  <c:v>Supérieur ou égal à 100%</c:v>
                </c:pt>
              </c:strCache>
            </c:strRef>
          </c:cat>
          <c:val>
            <c:numRef>
              <c:f>'Clic par sujet selon réussi'!$C$2:$C$4</c:f>
              <c:numCache>
                <c:formatCode>0.00%</c:formatCode>
                <c:ptCount val="3"/>
                <c:pt idx="0">
                  <c:v>0.0381068</c:v>
                </c:pt>
                <c:pt idx="1">
                  <c:v>0.0493539</c:v>
                </c:pt>
                <c:pt idx="2">
                  <c:v>0.0439105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E26-4AF1-92FC-1A6444A834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6973256"/>
        <c:axId val="-2136976712"/>
      </c:barChart>
      <c:catAx>
        <c:axId val="-2136973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-2136976712"/>
        <c:crosses val="autoZero"/>
        <c:auto val="1"/>
        <c:lblAlgn val="ctr"/>
        <c:lblOffset val="100"/>
        <c:noMultiLvlLbl val="0"/>
      </c:catAx>
      <c:valAx>
        <c:axId val="-2136976712"/>
        <c:scaling>
          <c:orientation val="minMax"/>
        </c:scaling>
        <c:delete val="0"/>
        <c:axPos val="l"/>
        <c:majorGridlines/>
        <c:numFmt formatCode="0.00%" sourceLinked="1"/>
        <c:majorTickMark val="out"/>
        <c:minorTickMark val="none"/>
        <c:tickLblPos val="nextTo"/>
        <c:crossAx val="-2136973256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600"/>
            </a:pPr>
            <a:endParaRPr lang="fr-FR"/>
          </a:p>
        </c:txPr>
      </c:legendEntry>
      <c:legendEntry>
        <c:idx val="1"/>
        <c:txPr>
          <a:bodyPr/>
          <a:lstStyle/>
          <a:p>
            <a:pPr>
              <a:defRPr sz="1600"/>
            </a:pPr>
            <a:endParaRPr lang="fr-FR"/>
          </a:p>
        </c:txPr>
      </c:legendEntry>
      <c:layout/>
      <c:overlay val="0"/>
      <c:txPr>
        <a:bodyPr/>
        <a:lstStyle/>
        <a:p>
          <a:pPr>
            <a:defRPr sz="1400"/>
          </a:pPr>
          <a:endParaRPr lang="fr-FR"/>
        </a:p>
      </c:txPr>
    </c:legend>
    <c:plotVisOnly val="1"/>
    <c:dispBlanksAs val="gap"/>
    <c:showDLblsOverMax val="0"/>
  </c:chart>
  <c:spPr>
    <a:ln>
      <a:solidFill>
        <a:schemeClr val="bg2">
          <a:lumMod val="50000"/>
        </a:schemeClr>
      </a:solidFill>
    </a:ln>
  </c:spPr>
  <c:txPr>
    <a:bodyPr/>
    <a:lstStyle/>
    <a:p>
      <a:pPr>
        <a:defRPr>
          <a:latin typeface="Arial Narrow"/>
          <a:cs typeface="Arial Narrow"/>
        </a:defRPr>
      </a:pPr>
      <a:endParaRPr lang="fr-FR"/>
    </a:p>
  </c:txPr>
  <c:externalData r:id="rId1">
    <c:autoUpdate val="0"/>
  </c:externalData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9-01-14T12:22:45.378" idx="1">
    <p:pos x="1132" y="1637"/>
    <p:text>tu veux dire quoi ?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A813B-8FBA-B347-884D-5F8BE4BD30EB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E220A-3F7A-464F-9086-20E144810D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4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E220A-3F7A-464F-9086-20E144810DB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41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295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8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307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794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055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08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74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56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06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66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96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Click to edit Master text styles</a:t>
            </a:r>
          </a:p>
          <a:p>
            <a:pPr lvl="1"/>
            <a:r>
              <a:rPr lang="fr-FR" smtClean="0"/>
              <a:t>Second level</a:t>
            </a:r>
          </a:p>
          <a:p>
            <a:pPr lvl="2"/>
            <a:r>
              <a:rPr lang="fr-FR" smtClean="0"/>
              <a:t>Third level</a:t>
            </a:r>
          </a:p>
          <a:p>
            <a:pPr lvl="3"/>
            <a:r>
              <a:rPr lang="fr-FR" smtClean="0"/>
              <a:t>Fourth level</a:t>
            </a:r>
          </a:p>
          <a:p>
            <a:pPr lvl="4"/>
            <a:r>
              <a:rPr lang="fr-F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CA422-3EFB-394A-B1F0-1868548EF7D1}" type="datetimeFigureOut">
              <a:rPr lang="en-US" smtClean="0"/>
              <a:t>14/01/2019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75AA6-33F2-4145-900A-9BE0359832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594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omments" Target="../comments/commen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Le financement participatif au défi de l’attention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181578"/>
          </a:xfrm>
        </p:spPr>
        <p:txBody>
          <a:bodyPr>
            <a:normAutofit fontScale="55000" lnSpcReduction="20000"/>
          </a:bodyPr>
          <a:lstStyle/>
          <a:p>
            <a:r>
              <a:rPr lang="fr-FR" dirty="0">
                <a:solidFill>
                  <a:schemeClr val="tx1"/>
                </a:solidFill>
              </a:rPr>
              <a:t>Marianne </a:t>
            </a:r>
            <a:r>
              <a:rPr lang="fr-FR" dirty="0" err="1">
                <a:solidFill>
                  <a:schemeClr val="tx1"/>
                </a:solidFill>
              </a:rPr>
              <a:t>Lumeau</a:t>
            </a:r>
            <a:r>
              <a:rPr lang="fr-FR" dirty="0">
                <a:solidFill>
                  <a:schemeClr val="tx1"/>
                </a:solidFill>
              </a:rPr>
              <a:t/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(Université d’Angers, GRANEM et </a:t>
            </a:r>
            <a:r>
              <a:rPr lang="fr-FR" dirty="0" err="1">
                <a:solidFill>
                  <a:schemeClr val="tx1"/>
                </a:solidFill>
              </a:rPr>
              <a:t>Labex</a:t>
            </a:r>
            <a:r>
              <a:rPr lang="fr-FR" dirty="0">
                <a:solidFill>
                  <a:schemeClr val="tx1"/>
                </a:solidFill>
              </a:rPr>
              <a:t> ICCA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Frédéric Mahé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(Université de Paris 3, IRCAV</a:t>
            </a:r>
            <a:r>
              <a:rPr lang="fr-FR" dirty="0" smtClean="0">
                <a:solidFill>
                  <a:schemeClr val="tx1"/>
                </a:solidFill>
              </a:rPr>
              <a:t>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fr-FR" dirty="0">
                <a:solidFill>
                  <a:schemeClr val="tx1"/>
                </a:solidFill>
              </a:rPr>
              <a:t>Jordana Viotto da Cruz </a:t>
            </a:r>
            <a:br>
              <a:rPr lang="fr-FR" dirty="0">
                <a:solidFill>
                  <a:schemeClr val="tx1"/>
                </a:solidFill>
              </a:rPr>
            </a:br>
            <a:r>
              <a:rPr lang="fr-FR" dirty="0">
                <a:solidFill>
                  <a:schemeClr val="tx1"/>
                </a:solidFill>
              </a:rPr>
              <a:t>(Université </a:t>
            </a:r>
            <a:r>
              <a:rPr lang="fr-FR" dirty="0" smtClean="0">
                <a:solidFill>
                  <a:schemeClr val="tx1"/>
                </a:solidFill>
              </a:rPr>
              <a:t>Paris Dauphine)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0" y="355364"/>
            <a:ext cx="9144000" cy="3462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5077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534"/>
            <a:ext cx="8229600" cy="1929143"/>
          </a:xfrm>
        </p:spPr>
        <p:txBody>
          <a:bodyPr>
            <a:noAutofit/>
          </a:bodyPr>
          <a:lstStyle/>
          <a:p>
            <a:r>
              <a:rPr lang="fr-FR" sz="2600" dirty="0" smtClean="0"/>
              <a:t>Financement participatif en France</a:t>
            </a:r>
          </a:p>
          <a:p>
            <a:pPr lvl="1"/>
            <a:r>
              <a:rPr lang="fr-FR" sz="2600" dirty="0"/>
              <a:t>De 2010 à 2016 : 24 000 projets présentés sur les plateformes de </a:t>
            </a:r>
            <a:r>
              <a:rPr lang="fr-FR" sz="2600" b="1" dirty="0"/>
              <a:t>don avec contrepartie</a:t>
            </a:r>
          </a:p>
          <a:p>
            <a:pPr lvl="2"/>
            <a:r>
              <a:rPr lang="fr-FR" sz="2600" dirty="0"/>
              <a:t>Majorité de porteurs dans les industries culturelles (musique, film et vidéo, spectacle vivant, art et photographie etc.</a:t>
            </a:r>
            <a:r>
              <a:rPr lang="fr-FR" sz="2600" dirty="0" smtClean="0"/>
              <a:t>)</a:t>
            </a:r>
          </a:p>
          <a:p>
            <a:pPr lvl="1"/>
            <a:r>
              <a:rPr lang="fr-FR" sz="2600" dirty="0" smtClean="0"/>
              <a:t>Issues </a:t>
            </a:r>
            <a:r>
              <a:rPr lang="fr-FR" sz="2600" dirty="0" smtClean="0"/>
              <a:t>économiques </a:t>
            </a:r>
            <a:r>
              <a:rPr lang="fr-FR" sz="2600" dirty="0" smtClean="0">
                <a:solidFill>
                  <a:srgbClr val="FF0000"/>
                </a:solidFill>
              </a:rPr>
              <a:t>variées</a:t>
            </a:r>
            <a:endParaRPr lang="fr-FR" sz="2600" b="1" dirty="0" smtClean="0">
              <a:solidFill>
                <a:srgbClr val="FF0000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Introduction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590977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Introduction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55987"/>
              </p:ext>
            </p:extLst>
          </p:nvPr>
        </p:nvGraphicFramePr>
        <p:xfrm>
          <a:off x="275781" y="742533"/>
          <a:ext cx="8614218" cy="5802912"/>
        </p:xfrm>
        <a:graphic>
          <a:graphicData uri="http://schemas.openxmlformats.org/drawingml/2006/table">
            <a:tbl>
              <a:tblPr/>
              <a:tblGrid>
                <a:gridCol w="834301"/>
                <a:gridCol w="1268517"/>
                <a:gridCol w="1068354"/>
                <a:gridCol w="1028038"/>
                <a:gridCol w="1262800"/>
                <a:gridCol w="591701"/>
                <a:gridCol w="2560507"/>
              </a:tblGrid>
              <a:tr h="7271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Filière</a:t>
                      </a: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culturelle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Projet</a:t>
                      </a:r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</a:t>
                      </a:r>
                      <a:endParaRPr lang="en-US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  <a:p>
                      <a:pPr marL="0" marR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(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Année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Plateforme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Obj.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Montant collecté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# cont.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Issue </a:t>
                      </a:r>
                      <a:r>
                        <a:rPr lang="en-US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économique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69">
                <a:tc rowSpan="5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Cinéma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Demain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Le Film (2014)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KissKiss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/>
                      </a:r>
                      <a:b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BankBank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200 000 €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444 390 €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l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10 266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Produit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en 2015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603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Sorti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en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salle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en 2016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03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 César (2016)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1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 nomination au Festival du film d’Angoulême (2016)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061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 nomination Lumières de la presse étrangère (2016)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036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Cinéma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Noob Le Film (2013)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Ulule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35 000 €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681 046 €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11 930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Production de 3 films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061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Sortis en salle en 2015, 2016, 2017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1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Édition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Paris Print Club (2014)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KissKiss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BankBank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sk-SK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12 500 €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14 639 €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s-I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373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Ouverture de l’atelier d’édition d’art à Paris en 2015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61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Édition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Comme Convenu (2015)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Ulule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10 300 US$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294 666 US$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7 962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Tome 1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imprimé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à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9 000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exemplaires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Musique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s-I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Plan F (2016)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KissKiss</a:t>
                      </a:r>
                      <a:b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</a:b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BankBank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8 000 €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8 515 €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181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Sortie 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l’album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en 2016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des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plateformes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de distribution en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ligne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5185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Musique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Julien m’a dit (2014)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Ulule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s-CZ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8 000 €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sk-SK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8 800 €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156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Sortie de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l’album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en 2016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sur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des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plateformes</a:t>
                      </a: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 de distribution en </a:t>
                      </a:r>
                      <a:r>
                        <a:rPr lang="en-US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ligne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909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624" y="932975"/>
            <a:ext cx="8432800" cy="4525963"/>
          </a:xfrm>
        </p:spPr>
        <p:txBody>
          <a:bodyPr>
            <a:noAutofit/>
          </a:bodyPr>
          <a:lstStyle/>
          <a:p>
            <a:pPr marL="342900" lvl="2" indent="-342900"/>
            <a:r>
              <a:rPr lang="fr-FR" sz="2200" dirty="0"/>
              <a:t>La plupart des plateformes appliquent le principe du « tout ou rien »</a:t>
            </a:r>
          </a:p>
          <a:p>
            <a:pPr marL="800100" lvl="3" indent="-342900"/>
            <a:r>
              <a:rPr lang="fr-FR" sz="2200" dirty="0"/>
              <a:t>Taux de réussite de 55% à 65%</a:t>
            </a:r>
          </a:p>
          <a:p>
            <a:pPr marL="1257300" lvl="4" indent="-342900"/>
            <a:r>
              <a:rPr lang="fr-FR" sz="2200" dirty="0"/>
              <a:t>Sélection </a:t>
            </a:r>
            <a:r>
              <a:rPr lang="fr-FR" sz="2200" dirty="0" smtClean="0">
                <a:solidFill>
                  <a:srgbClr val="FF0000"/>
                </a:solidFill>
              </a:rPr>
              <a:t>par le public </a:t>
            </a:r>
            <a:endParaRPr lang="fr-FR" sz="2200" dirty="0">
              <a:solidFill>
                <a:srgbClr val="FF0000"/>
              </a:solidFill>
            </a:endParaRPr>
          </a:p>
          <a:p>
            <a:pPr marL="1714500" lvl="5" indent="-342900"/>
            <a:r>
              <a:rPr lang="fr-FR" sz="2200" dirty="0"/>
              <a:t>Signaux positifs du porteur de projet</a:t>
            </a:r>
          </a:p>
          <a:p>
            <a:pPr marL="1714500" lvl="5" indent="-342900"/>
            <a:r>
              <a:rPr lang="fr-FR" sz="2200" dirty="0"/>
              <a:t>Observation du comportement des autres, réduisant l’incertitude</a:t>
            </a:r>
          </a:p>
          <a:p>
            <a:pPr marL="2171700" lvl="6" indent="-342900"/>
            <a:r>
              <a:rPr lang="fr-FR" sz="2200" dirty="0"/>
              <a:t>Plus un projet reçoit de nouvelles contributions, plus les individus contribuent </a:t>
            </a:r>
          </a:p>
          <a:p>
            <a:pPr marL="2171700" lvl="6" indent="-342900"/>
            <a:r>
              <a:rPr lang="fr-FR" sz="2200" dirty="0"/>
              <a:t>Une fois l’objectif financier atteint, l’incitation à contribuer est moindre</a:t>
            </a:r>
          </a:p>
          <a:p>
            <a:pPr marL="342900" lvl="2" indent="-342900"/>
            <a:endParaRPr lang="fr-FR" sz="2200" dirty="0" smtClean="0"/>
          </a:p>
          <a:p>
            <a:pPr marL="342900" lvl="2" indent="-342900"/>
            <a:r>
              <a:rPr lang="fr-FR" sz="2200" dirty="0" smtClean="0"/>
              <a:t>Recherche focalisée sur les porteurs de projets et les contributeurs</a:t>
            </a:r>
          </a:p>
          <a:p>
            <a:pPr marL="342900" lvl="2" indent="-342900"/>
            <a:r>
              <a:rPr lang="fr-FR" sz="2200" dirty="0" smtClean="0"/>
              <a:t>Très peu d’études à propos du rôle des plateformes et de ses actions</a:t>
            </a:r>
            <a:endParaRPr lang="en-US" sz="2200" dirty="0"/>
          </a:p>
          <a:p>
            <a:pPr marL="1257300" lvl="4" indent="-342900"/>
            <a:endParaRPr lang="fr-FR" sz="2200" dirty="0" smtClean="0"/>
          </a:p>
          <a:p>
            <a:pPr marL="1257300" lvl="4" indent="-342900"/>
            <a:endParaRPr lang="fr-FR" sz="2200" dirty="0" smtClean="0"/>
          </a:p>
          <a:p>
            <a:pPr marL="342900" lvl="2" indent="-342900"/>
            <a:endParaRPr lang="fr-FR" sz="2200" dirty="0" smtClean="0"/>
          </a:p>
          <a:p>
            <a:pPr marL="342900" lvl="2" indent="-342900"/>
            <a:endParaRPr lang="fr-FR" sz="2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Introduction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1665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Question</a:t>
            </a:r>
            <a:endParaRPr lang="en-US" sz="20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249436"/>
            <a:ext cx="8229600" cy="3346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smtClean="0">
                <a:solidFill>
                  <a:srgbClr val="FF0000"/>
                </a:solidFill>
              </a:rPr>
              <a:t>Comment les plateformes peuvent-elles favoriser les contributions ?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Dans </a:t>
            </a:r>
            <a:r>
              <a:rPr lang="fr-FR" dirty="0" smtClean="0"/>
              <a:t>quelle mesure les plateformes </a:t>
            </a:r>
            <a:r>
              <a:rPr lang="fr-FR" dirty="0" smtClean="0"/>
              <a:t>peuvent</a:t>
            </a:r>
            <a:r>
              <a:rPr lang="fr-FR" dirty="0" smtClean="0">
                <a:solidFill>
                  <a:srgbClr val="FF0000"/>
                </a:solidFill>
              </a:rPr>
              <a:t>-elles </a:t>
            </a:r>
            <a:r>
              <a:rPr lang="fr-FR" dirty="0" smtClean="0"/>
              <a:t>utiliser les informations à propos de la performance du projet pour capter l’attention des internautes </a:t>
            </a:r>
            <a:r>
              <a:rPr lang="fr-FR" dirty="0" smtClean="0"/>
              <a:t>?</a:t>
            </a:r>
          </a:p>
          <a:p>
            <a:pPr>
              <a:buFont typeface="Wingdings" charset="0"/>
              <a:buChar char="à"/>
            </a:pPr>
            <a:r>
              <a:rPr lang="fr-FR" dirty="0" smtClean="0">
                <a:solidFill>
                  <a:srgbClr val="FF0000"/>
                </a:solidFill>
                <a:sym typeface="Wingdings"/>
              </a:rPr>
              <a:t>attention est un préalable à la contribution</a:t>
            </a:r>
          </a:p>
          <a:p>
            <a:pPr marL="0" indent="0">
              <a:buNone/>
            </a:pPr>
            <a:endParaRPr lang="fr-FR" dirty="0" smtClean="0">
              <a:solidFill>
                <a:srgbClr val="FF0000"/>
              </a:solidFill>
            </a:endParaRPr>
          </a:p>
          <a:p>
            <a:r>
              <a:rPr lang="fr-FR" dirty="0" smtClean="0"/>
              <a:t>Les </a:t>
            </a:r>
            <a:r>
              <a:rPr lang="fr-FR" dirty="0" smtClean="0"/>
              <a:t>résultats </a:t>
            </a:r>
            <a:r>
              <a:rPr lang="fr-FR" dirty="0" smtClean="0"/>
              <a:t>varien</a:t>
            </a:r>
            <a:r>
              <a:rPr lang="fr-FR" dirty="0" smtClean="0">
                <a:solidFill>
                  <a:srgbClr val="FF0000"/>
                </a:solidFill>
              </a:rPr>
              <a:t>t-ils </a:t>
            </a:r>
            <a:r>
              <a:rPr lang="fr-FR" dirty="0" smtClean="0"/>
              <a:t>selon l ’expérience passée du contributeur sur la plateforme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37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120187"/>
            <a:ext cx="8686800" cy="5254845"/>
          </a:xfrm>
        </p:spPr>
        <p:txBody>
          <a:bodyPr>
            <a:normAutofit fontScale="62500" lnSpcReduction="20000"/>
          </a:bodyPr>
          <a:lstStyle/>
          <a:p>
            <a:r>
              <a:rPr lang="fr-FR" sz="4000" dirty="0"/>
              <a:t>Expérience de terrain </a:t>
            </a:r>
            <a:r>
              <a:rPr lang="fr-FR" sz="4000" dirty="0" smtClean="0"/>
              <a:t>- juin </a:t>
            </a:r>
            <a:r>
              <a:rPr lang="fr-FR" sz="4000" dirty="0"/>
              <a:t>et juillet 2016 </a:t>
            </a:r>
            <a:r>
              <a:rPr lang="en-US" sz="4000" dirty="0"/>
              <a:t> </a:t>
            </a:r>
            <a:r>
              <a:rPr lang="fr-FR" sz="4000" dirty="0" smtClean="0"/>
              <a:t>- </a:t>
            </a:r>
            <a:r>
              <a:rPr lang="fr-FR" sz="4000" dirty="0" err="1" smtClean="0"/>
              <a:t>KissKissBankBank</a:t>
            </a:r>
            <a:endParaRPr lang="fr-FR" sz="4000" dirty="0"/>
          </a:p>
          <a:p>
            <a:pPr lvl="1"/>
            <a:r>
              <a:rPr lang="fr-FR" sz="4000" dirty="0"/>
              <a:t>Modification de la lettre </a:t>
            </a:r>
            <a:r>
              <a:rPr lang="fr-FR" sz="4000" dirty="0" smtClean="0"/>
              <a:t>d’information. </a:t>
            </a:r>
          </a:p>
          <a:p>
            <a:pPr lvl="1"/>
            <a:r>
              <a:rPr lang="fr-FR" sz="4000" dirty="0"/>
              <a:t>25 % des abonnés </a:t>
            </a:r>
            <a:r>
              <a:rPr lang="fr-FR" sz="4000" dirty="0" smtClean="0"/>
              <a:t>tirés </a:t>
            </a:r>
            <a:r>
              <a:rPr lang="fr-FR" sz="4000" dirty="0"/>
              <a:t>au sort </a:t>
            </a:r>
            <a:r>
              <a:rPr lang="fr-FR" sz="4000" dirty="0" smtClean="0"/>
              <a:t>(environ </a:t>
            </a:r>
            <a:r>
              <a:rPr lang="fr-FR" sz="4000" dirty="0"/>
              <a:t>20 400 individus</a:t>
            </a:r>
            <a:r>
              <a:rPr lang="fr-FR" sz="4000" dirty="0" smtClean="0"/>
              <a:t>)</a:t>
            </a:r>
          </a:p>
          <a:p>
            <a:endParaRPr lang="fr-FR" sz="4000" dirty="0"/>
          </a:p>
          <a:p>
            <a:r>
              <a:rPr lang="fr-FR" sz="4000" dirty="0" smtClean="0"/>
              <a:t>Attirance </a:t>
            </a:r>
            <a:r>
              <a:rPr lang="fr-FR" sz="4000" dirty="0"/>
              <a:t>de l’internaute par les projets en fonction </a:t>
            </a:r>
            <a:r>
              <a:rPr lang="fr-FR" sz="4000" dirty="0" smtClean="0"/>
              <a:t>:</a:t>
            </a:r>
          </a:p>
          <a:p>
            <a:pPr lvl="1"/>
            <a:r>
              <a:rPr lang="fr-FR" sz="4000" dirty="0" smtClean="0"/>
              <a:t> du </a:t>
            </a:r>
            <a:r>
              <a:rPr lang="fr-FR" sz="4000" dirty="0"/>
              <a:t>niveau de performance du projet </a:t>
            </a:r>
            <a:r>
              <a:rPr lang="fr-FR" sz="4000" dirty="0" smtClean="0"/>
              <a:t> ( % de fonds récoltés)</a:t>
            </a:r>
          </a:p>
          <a:p>
            <a:pPr lvl="1"/>
            <a:r>
              <a:rPr lang="fr-FR" sz="4000" dirty="0" smtClean="0"/>
              <a:t>de </a:t>
            </a:r>
            <a:r>
              <a:rPr lang="fr-FR" sz="4000" dirty="0"/>
              <a:t>l’expérience de l’internaute : </a:t>
            </a:r>
          </a:p>
          <a:p>
            <a:pPr lvl="2"/>
            <a:r>
              <a:rPr lang="fr-FR" sz="4000" dirty="0" smtClean="0"/>
              <a:t>ayant </a:t>
            </a:r>
            <a:r>
              <a:rPr lang="fr-FR" sz="4000" dirty="0"/>
              <a:t>contribué à un projet ou non, </a:t>
            </a:r>
            <a:endParaRPr lang="fr-FR" sz="4000" dirty="0" smtClean="0"/>
          </a:p>
          <a:p>
            <a:pPr lvl="2"/>
            <a:r>
              <a:rPr lang="fr-FR" sz="4000" dirty="0"/>
              <a:t>s</a:t>
            </a:r>
            <a:r>
              <a:rPr lang="fr-FR" sz="4000" dirty="0" smtClean="0"/>
              <a:t>i le projet auquel l’internaute a contribué a réussi</a:t>
            </a:r>
            <a:endParaRPr lang="fr-FR" sz="4000" dirty="0"/>
          </a:p>
          <a:p>
            <a:endParaRPr lang="fr-FR" sz="4000" dirty="0" smtClean="0"/>
          </a:p>
          <a:p>
            <a:pPr marL="285750" indent="-285750"/>
            <a:r>
              <a:rPr lang="en-US" sz="4000" dirty="0" err="1" smtClean="0">
                <a:solidFill>
                  <a:srgbClr val="FF0000"/>
                </a:solidFill>
              </a:rPr>
              <a:t>Mesure</a:t>
            </a:r>
            <a:r>
              <a:rPr lang="en-US" sz="4000" dirty="0" smtClean="0">
                <a:solidFill>
                  <a:srgbClr val="FF0000"/>
                </a:solidFill>
              </a:rPr>
              <a:t> </a:t>
            </a:r>
            <a:r>
              <a:rPr lang="en-US" sz="4000" dirty="0">
                <a:solidFill>
                  <a:srgbClr val="FF0000"/>
                </a:solidFill>
              </a:rPr>
              <a:t>: </a:t>
            </a:r>
            <a:r>
              <a:rPr lang="en-US" sz="4000" dirty="0" err="1">
                <a:solidFill>
                  <a:srgbClr val="FF0000"/>
                </a:solidFill>
              </a:rPr>
              <a:t>taux</a:t>
            </a:r>
            <a:r>
              <a:rPr lang="en-US" sz="4000" dirty="0">
                <a:solidFill>
                  <a:srgbClr val="FF0000"/>
                </a:solidFill>
              </a:rPr>
              <a:t> de </a:t>
            </a:r>
            <a:r>
              <a:rPr lang="en-US" sz="4000" dirty="0" err="1" smtClean="0">
                <a:solidFill>
                  <a:srgbClr val="FF0000"/>
                </a:solidFill>
              </a:rPr>
              <a:t>clics</a:t>
            </a:r>
            <a:endParaRPr lang="en-US" sz="4000" dirty="0">
              <a:solidFill>
                <a:srgbClr val="FF0000"/>
              </a:solidFill>
            </a:endParaRPr>
          </a:p>
          <a:p>
            <a:endParaRPr lang="fr-FR" sz="2200" dirty="0" smtClean="0"/>
          </a:p>
          <a:p>
            <a:endParaRPr lang="fr-FR" sz="22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Méthode empirique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258491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Méthode empirique</a:t>
            </a:r>
            <a:endParaRPr lang="en-US" sz="2000" dirty="0"/>
          </a:p>
        </p:txBody>
      </p:sp>
      <p:pic>
        <p:nvPicPr>
          <p:cNvPr id="6" name="Image 5" descr="Macintosh HD:Users:fredericmahe:Documents:Dossiers Dock:Captures d'écran:Capture d’écran 2016-08-26 à 15.39.51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39" y="663222"/>
            <a:ext cx="2295070" cy="5995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5" descr="Macintosh HD:Users:fredericmahe:Documents:Dossiers Dock:Captures d'écran:Capture d’écran 2016-08-26 à 15.39.51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703" b="40427"/>
          <a:stretch/>
        </p:blipFill>
        <p:spPr bwMode="auto">
          <a:xfrm>
            <a:off x="3850104" y="1955110"/>
            <a:ext cx="4818973" cy="3164455"/>
          </a:xfrm>
          <a:prstGeom prst="rect">
            <a:avLst/>
          </a:prstGeom>
          <a:noFill/>
          <a:ln>
            <a:solidFill>
              <a:srgbClr val="A6A6A6"/>
            </a:solidFill>
          </a:ln>
        </p:spPr>
      </p:pic>
      <p:cxnSp>
        <p:nvCxnSpPr>
          <p:cNvPr id="9" name="Straight Connector 8"/>
          <p:cNvCxnSpPr/>
          <p:nvPr/>
        </p:nvCxnSpPr>
        <p:spPr>
          <a:xfrm flipV="1">
            <a:off x="2678065" y="2257446"/>
            <a:ext cx="950306" cy="907010"/>
          </a:xfrm>
          <a:prstGeom prst="line">
            <a:avLst/>
          </a:prstGeom>
          <a:ln w="57150" cmpd="sng">
            <a:solidFill>
              <a:srgbClr val="A6A6A6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55009" y="3396248"/>
            <a:ext cx="762924" cy="1300046"/>
          </a:xfrm>
          <a:prstGeom prst="line">
            <a:avLst/>
          </a:prstGeom>
          <a:ln w="57150" cmpd="sng">
            <a:solidFill>
              <a:srgbClr val="A6A6A6"/>
            </a:solidFill>
            <a:prstDash val="sys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1870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Méthode empirique</a:t>
            </a:r>
            <a:endParaRPr lang="en-US" sz="20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604942"/>
              </p:ext>
            </p:extLst>
          </p:nvPr>
        </p:nvGraphicFramePr>
        <p:xfrm>
          <a:off x="280696" y="1300649"/>
          <a:ext cx="8609304" cy="4762499"/>
        </p:xfrm>
        <a:graphic>
          <a:graphicData uri="http://schemas.openxmlformats.org/drawingml/2006/table">
            <a:tbl>
              <a:tblPr/>
              <a:tblGrid>
                <a:gridCol w="1228725"/>
                <a:gridCol w="2441962"/>
                <a:gridCol w="2539860"/>
                <a:gridCol w="2398757"/>
              </a:tblGrid>
              <a:tr h="21590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 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Groupe 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Groupe 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Groupe 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Semaine 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15-30 %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50-70 %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&gt;100 %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Semaine 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15-30 %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50-70 %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&gt;100 %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Semaine 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9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15-30 %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50-70 %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&gt;100 %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Semaine 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12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15-30 %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50-70 %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&gt;100 %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Semaine 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13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14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15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15-30 %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50-70 %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&gt;100 %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Semaine 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16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18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15-30 %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50-70 %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&gt;100 %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0"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Semaine 7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19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20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Newsletter 21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59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15-30 %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50-70 %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/>
                        </a:rPr>
                        <a:t>Performance : &gt;100 %</a:t>
                      </a:r>
                    </a:p>
                  </a:txBody>
                  <a:tcPr marL="12700" marR="12700" marT="127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941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Résultats de l’expérience</a:t>
            </a:r>
            <a:endParaRPr lang="en-US" sz="2000" dirty="0"/>
          </a:p>
        </p:txBody>
      </p:sp>
      <p:graphicFrame>
        <p:nvGraphicFramePr>
          <p:cNvPr id="5" name="Graphique 7"/>
          <p:cNvGraphicFramePr/>
          <p:nvPr>
            <p:extLst>
              <p:ext uri="{D42A27DB-BD31-4B8C-83A1-F6EECF244321}">
                <p14:modId xmlns:p14="http://schemas.microsoft.com/office/powerpoint/2010/main" val="1406155373"/>
              </p:ext>
            </p:extLst>
          </p:nvPr>
        </p:nvGraphicFramePr>
        <p:xfrm>
          <a:off x="624885" y="1451216"/>
          <a:ext cx="7680053" cy="4918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53298" y="964213"/>
            <a:ext cx="66595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200" b="1" dirty="0"/>
              <a:t>Taux de clic selon la performance des projets </a:t>
            </a:r>
            <a:r>
              <a:rPr lang="fr-FR" sz="2200" b="1" dirty="0" smtClean="0"/>
              <a:t>présentés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077993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Résultats de l’expérience</a:t>
            </a:r>
            <a:endParaRPr lang="en-US" sz="2000" dirty="0"/>
          </a:p>
        </p:txBody>
      </p:sp>
      <p:graphicFrame>
        <p:nvGraphicFramePr>
          <p:cNvPr id="6" name="Graphique 13"/>
          <p:cNvGraphicFramePr/>
          <p:nvPr>
            <p:extLst>
              <p:ext uri="{D42A27DB-BD31-4B8C-83A1-F6EECF244321}">
                <p14:modId xmlns:p14="http://schemas.microsoft.com/office/powerpoint/2010/main" val="1206358116"/>
              </p:ext>
            </p:extLst>
          </p:nvPr>
        </p:nvGraphicFramePr>
        <p:xfrm>
          <a:off x="502723" y="1674046"/>
          <a:ext cx="7822374" cy="45748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269930" y="783112"/>
            <a:ext cx="62891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/>
              <a:t>Taux de clic par niveau de performance selon que l’internaute ait contribué </a:t>
            </a:r>
            <a:r>
              <a:rPr lang="fr-FR" sz="2200" b="1" dirty="0" smtClean="0"/>
              <a:t>précédemment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19387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Résultats de l’expérience</a:t>
            </a:r>
            <a:endParaRPr lang="en-US" sz="2000" dirty="0"/>
          </a:p>
        </p:txBody>
      </p:sp>
      <p:sp>
        <p:nvSpPr>
          <p:cNvPr id="9" name="TextBox 8"/>
          <p:cNvSpPr txBox="1"/>
          <p:nvPr/>
        </p:nvSpPr>
        <p:spPr>
          <a:xfrm>
            <a:off x="1431191" y="887425"/>
            <a:ext cx="628917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/>
              <a:t>Taux de clic par niveau de performance selon que l’internaute ait précédemment contribué à un projet qui a réussi ou échoué</a:t>
            </a:r>
            <a:endParaRPr lang="en-US" sz="2200" b="1" dirty="0"/>
          </a:p>
        </p:txBody>
      </p:sp>
      <p:graphicFrame>
        <p:nvGraphicFramePr>
          <p:cNvPr id="7" name="Graphique 16"/>
          <p:cNvGraphicFramePr/>
          <p:nvPr>
            <p:extLst>
              <p:ext uri="{D42A27DB-BD31-4B8C-83A1-F6EECF244321}">
                <p14:modId xmlns:p14="http://schemas.microsoft.com/office/powerpoint/2010/main" val="2925725464"/>
              </p:ext>
            </p:extLst>
          </p:nvPr>
        </p:nvGraphicFramePr>
        <p:xfrm>
          <a:off x="597634" y="2156668"/>
          <a:ext cx="7848408" cy="43536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0093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16971"/>
            <a:ext cx="9144000" cy="346251"/>
          </a:xfrm>
          <a:solidFill>
            <a:schemeClr val="bg1">
              <a:lumMod val="85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fr-FR" sz="2000" b="1" dirty="0" smtClean="0"/>
              <a:t>        Le financement participatif au défi de l’attention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533"/>
            <a:ext cx="8432800" cy="5496715"/>
          </a:xfrm>
        </p:spPr>
        <p:txBody>
          <a:bodyPr>
            <a:noAutofit/>
          </a:bodyPr>
          <a:lstStyle/>
          <a:p>
            <a:r>
              <a:rPr lang="fr-FR" sz="2200" dirty="0" smtClean="0"/>
              <a:t>Le </a:t>
            </a:r>
            <a:r>
              <a:rPr lang="fr-FR" sz="2200" dirty="0"/>
              <a:t>niveau de performance pourrait être un outil mobilisé </a:t>
            </a:r>
          </a:p>
          <a:p>
            <a:pPr lvl="1"/>
            <a:r>
              <a:rPr lang="fr-FR" sz="1800" dirty="0"/>
              <a:t>Lettre d’information, les réseaux sociaux</a:t>
            </a:r>
          </a:p>
          <a:p>
            <a:pPr lvl="1"/>
            <a:r>
              <a:rPr lang="fr-FR" sz="1800" dirty="0"/>
              <a:t>Filtres </a:t>
            </a:r>
          </a:p>
          <a:p>
            <a:pPr lvl="1"/>
            <a:r>
              <a:rPr lang="fr-FR" sz="1800" dirty="0"/>
              <a:t>Choix éditoriaux etc.</a:t>
            </a:r>
          </a:p>
          <a:p>
            <a:endParaRPr lang="fr-FR" sz="2200" dirty="0" smtClean="0"/>
          </a:p>
          <a:p>
            <a:r>
              <a:rPr lang="fr-FR" sz="2200" dirty="0" smtClean="0"/>
              <a:t>Contenu </a:t>
            </a:r>
            <a:r>
              <a:rPr lang="fr-FR" sz="2200" dirty="0"/>
              <a:t>personnalisé, sur la base d’informations accumulées et recueillies sur les </a:t>
            </a:r>
            <a:r>
              <a:rPr lang="fr-FR" sz="2200" dirty="0" smtClean="0"/>
              <a:t>abonnés. </a:t>
            </a:r>
            <a:endParaRPr lang="fr-FR" sz="2200" dirty="0"/>
          </a:p>
          <a:p>
            <a:pPr lvl="2"/>
            <a:r>
              <a:rPr lang="fr-FR" sz="2200" dirty="0" smtClean="0"/>
              <a:t>Niveau </a:t>
            </a:r>
            <a:r>
              <a:rPr lang="fr-FR" sz="2200" dirty="0"/>
              <a:t>de performance </a:t>
            </a:r>
            <a:r>
              <a:rPr lang="fr-FR" sz="2200" dirty="0" smtClean="0"/>
              <a:t>élevé : internautes </a:t>
            </a:r>
            <a:r>
              <a:rPr lang="fr-FR" sz="2200" dirty="0"/>
              <a:t>n’ayant jamais </a:t>
            </a:r>
            <a:r>
              <a:rPr lang="fr-FR" sz="2200" dirty="0" smtClean="0"/>
              <a:t>contribué</a:t>
            </a:r>
          </a:p>
          <a:p>
            <a:pPr lvl="2"/>
            <a:r>
              <a:rPr lang="fr-FR" sz="2200" dirty="0" smtClean="0"/>
              <a:t>Projets complets : internautes ayant une « mauvaise » expérience</a:t>
            </a:r>
          </a:p>
          <a:p>
            <a:pPr lvl="3"/>
            <a:r>
              <a:rPr lang="fr-FR" sz="2000" dirty="0" smtClean="0"/>
              <a:t>Une </a:t>
            </a:r>
            <a:r>
              <a:rPr lang="fr-FR" sz="2000" dirty="0"/>
              <a:t>fois ces internautes convertis, des projets ayant un niveau de performance moindre pourraient leur être présenté. </a:t>
            </a:r>
            <a:endParaRPr lang="fr-FR" sz="22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334787"/>
            <a:ext cx="8890000" cy="34625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2000" b="1" dirty="0" smtClean="0"/>
              <a:t>Conclusion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974005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34533"/>
            <a:ext cx="8432800" cy="549671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fr-FR" sz="2200" dirty="0" smtClean="0"/>
          </a:p>
          <a:p>
            <a:pPr marL="0" indent="0" algn="ctr">
              <a:buNone/>
            </a:pPr>
            <a:endParaRPr lang="fr-FR" sz="2200" dirty="0"/>
          </a:p>
          <a:p>
            <a:pPr marL="0" indent="0" algn="ctr">
              <a:buNone/>
            </a:pPr>
            <a:endParaRPr lang="fr-FR" sz="2200" dirty="0" smtClean="0"/>
          </a:p>
          <a:p>
            <a:pPr marL="0" indent="0" algn="ctr">
              <a:buNone/>
            </a:pPr>
            <a:endParaRPr lang="fr-FR" sz="2200" dirty="0"/>
          </a:p>
          <a:p>
            <a:pPr marL="0" indent="0" algn="ctr">
              <a:buNone/>
            </a:pPr>
            <a:endParaRPr lang="fr-FR" sz="2200" dirty="0" smtClean="0"/>
          </a:p>
          <a:p>
            <a:pPr marL="0" indent="0" algn="ctr">
              <a:buNone/>
            </a:pPr>
            <a:endParaRPr lang="fr-FR" sz="2200" dirty="0"/>
          </a:p>
          <a:p>
            <a:pPr marL="0" indent="0" algn="ctr">
              <a:buNone/>
            </a:pPr>
            <a:endParaRPr lang="fr-FR" sz="2200" dirty="0" smtClean="0"/>
          </a:p>
          <a:p>
            <a:pPr marL="0" indent="0" algn="ctr">
              <a:buNone/>
            </a:pPr>
            <a:r>
              <a:rPr lang="fr-FR" sz="2200" b="1" dirty="0" smtClean="0"/>
              <a:t>Merci ! </a:t>
            </a:r>
          </a:p>
          <a:p>
            <a:pPr marL="0" indent="0" algn="ctr">
              <a:buNone/>
            </a:pPr>
            <a:endParaRPr lang="fr-FR" sz="2200" dirty="0"/>
          </a:p>
          <a:p>
            <a:pPr marL="0" indent="0" algn="ctr">
              <a:buNone/>
            </a:pPr>
            <a:endParaRPr lang="fr-FR" sz="2200" dirty="0" smtClean="0"/>
          </a:p>
          <a:p>
            <a:pPr marL="0" indent="0" algn="ctr">
              <a:buNone/>
            </a:pPr>
            <a:endParaRPr lang="fr-FR" sz="2200" dirty="0"/>
          </a:p>
          <a:p>
            <a:pPr marL="0" indent="0" algn="ctr">
              <a:buNone/>
            </a:pPr>
            <a:r>
              <a:rPr lang="fr-FR" sz="2200" dirty="0" err="1"/>
              <a:t>j</a:t>
            </a:r>
            <a:r>
              <a:rPr lang="fr-FR" sz="2200" dirty="0" err="1" smtClean="0"/>
              <a:t>ordana.viotto@dauphine.fr</a:t>
            </a:r>
            <a:endParaRPr lang="fr-FR" sz="2200" dirty="0" smtClean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0" y="355364"/>
            <a:ext cx="9144000" cy="346251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906620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3865</TotalTime>
  <Words>607</Words>
  <Application>Microsoft Macintosh PowerPoint</Application>
  <PresentationFormat>Présentation à l'écran (4:3)</PresentationFormat>
  <Paragraphs>198</Paragraphs>
  <Slides>13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Office Theme</vt:lpstr>
      <vt:lpstr>Le financement participatif au défi de l’attention 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        Le financement participatif au défi de l’attention</vt:lpstr>
      <vt:lpstr>Présentation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Jordana Viotto</dc:creator>
  <cp:lastModifiedBy>marianne lumeau</cp:lastModifiedBy>
  <cp:revision>25</cp:revision>
  <dcterms:created xsi:type="dcterms:W3CDTF">2019-01-11T15:53:11Z</dcterms:created>
  <dcterms:modified xsi:type="dcterms:W3CDTF">2019-01-14T11:36:34Z</dcterms:modified>
</cp:coreProperties>
</file>