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lle.besancon\user_data\usr_g\guillera\Mes%20Documents\Num&#233;risation\2016\Bilan%20CPER%202007-2013%20et%20co&#251;ts%20stockag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lle.besancon\user_data\usr_g\guillera\Mes%20Documents\Num&#233;risation\2016\Bilan%20CPER%202007-2013%20et%20co&#251;ts%20stockag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lle.besancon\user_data\usr_g\guillera\Mes%20Documents\Num&#233;risation\2016\Bilan%20CPER%202007-2013%20et%20co&#251;ts%20stockage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lle.besancon\user_data\usr_g\guillera\Mes%20Documents\Num&#233;risation\2016\Bilan%20CPER%202007-2013%20et%20co&#251;ts%20stocka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 b="0" i="0" baseline="0">
                <a:effectLst/>
              </a:rPr>
              <a:t>Dépenses de numérisation et stockage</a:t>
            </a:r>
            <a:endParaRPr lang="fr-FR" sz="1100">
              <a:effectLst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 b="0" i="0" baseline="0">
                <a:effectLst/>
              </a:rPr>
              <a:t>2007-2016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'dépenses stockage'!$B$1</c:f>
              <c:strCache>
                <c:ptCount val="1"/>
                <c:pt idx="0">
                  <c:v>Coût Ville de Besançon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numRef>
              <c:f>'dépenses stockage'!$A$3:$A$12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'dépenses stockage'!$B$3:$B$12</c:f>
              <c:numCache>
                <c:formatCode>_("€"* #,##0_);_("€"* \(#,##0\);_("€"* "-"_);_(@_)</c:formatCode>
                <c:ptCount val="10"/>
                <c:pt idx="0">
                  <c:v>14000</c:v>
                </c:pt>
                <c:pt idx="1">
                  <c:v>7170</c:v>
                </c:pt>
                <c:pt idx="2">
                  <c:v>8530</c:v>
                </c:pt>
                <c:pt idx="3">
                  <c:v>17690</c:v>
                </c:pt>
                <c:pt idx="4">
                  <c:v>5500</c:v>
                </c:pt>
                <c:pt idx="5">
                  <c:v>5169</c:v>
                </c:pt>
                <c:pt idx="6">
                  <c:v>7236.7999999999975</c:v>
                </c:pt>
                <c:pt idx="7">
                  <c:v>4500</c:v>
                </c:pt>
                <c:pt idx="8">
                  <c:v>0</c:v>
                </c:pt>
                <c:pt idx="9">
                  <c:v>10000</c:v>
                </c:pt>
              </c:numCache>
            </c:numRef>
          </c:val>
        </c:ser>
        <c:ser>
          <c:idx val="1"/>
          <c:order val="1"/>
          <c:tx>
            <c:strRef>
              <c:f>'dépenses stockage'!$C$1</c:f>
              <c:strCache>
                <c:ptCount val="1"/>
                <c:pt idx="0">
                  <c:v>Subventions CPER ou autres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numRef>
              <c:f>'dépenses stockage'!$A$3:$A$12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'dépenses stockage'!$C$3:$C$12</c:f>
              <c:numCache>
                <c:formatCode>_("€"* #,##0_);_("€"* \(#,##0\);_("€"* "-"_);_(@_)</c:formatCode>
                <c:ptCount val="10"/>
                <c:pt idx="0">
                  <c:v>4000</c:v>
                </c:pt>
                <c:pt idx="1">
                  <c:v>28680</c:v>
                </c:pt>
                <c:pt idx="2">
                  <c:v>34120</c:v>
                </c:pt>
                <c:pt idx="3">
                  <c:v>70760</c:v>
                </c:pt>
                <c:pt idx="4">
                  <c:v>22000</c:v>
                </c:pt>
                <c:pt idx="5">
                  <c:v>20676</c:v>
                </c:pt>
                <c:pt idx="6">
                  <c:v>28947.200000000004</c:v>
                </c:pt>
                <c:pt idx="7">
                  <c:v>18000</c:v>
                </c:pt>
                <c:pt idx="8">
                  <c:v>0</c:v>
                </c:pt>
                <c:pt idx="9">
                  <c:v>10000</c:v>
                </c:pt>
              </c:numCache>
            </c:numRef>
          </c:val>
        </c:ser>
        <c:ser>
          <c:idx val="2"/>
          <c:order val="2"/>
          <c:tx>
            <c:strRef>
              <c:f>'dépenses stockage'!$E$1</c:f>
              <c:strCache>
                <c:ptCount val="1"/>
                <c:pt idx="0">
                  <c:v>Coût de stockage disque dur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numRef>
              <c:f>'dépenses stockage'!$A$3:$A$12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'dépenses stockage'!$E$3:$E$12</c:f>
              <c:numCache>
                <c:formatCode>_("€"* #,##0_);_("€"* \(#,##0\);_("€"* "-"_);_(@_)</c:formatCode>
                <c:ptCount val="10"/>
                <c:pt idx="0">
                  <c:v>400</c:v>
                </c:pt>
                <c:pt idx="1">
                  <c:v>400</c:v>
                </c:pt>
                <c:pt idx="2">
                  <c:v>400</c:v>
                </c:pt>
                <c:pt idx="3">
                  <c:v>400</c:v>
                </c:pt>
                <c:pt idx="4">
                  <c:v>400</c:v>
                </c:pt>
                <c:pt idx="5">
                  <c:v>400</c:v>
                </c:pt>
                <c:pt idx="6">
                  <c:v>400</c:v>
                </c:pt>
                <c:pt idx="9">
                  <c:v>400</c:v>
                </c:pt>
              </c:numCache>
            </c:numRef>
          </c:val>
        </c:ser>
        <c:ser>
          <c:idx val="3"/>
          <c:order val="3"/>
          <c:tx>
            <c:strRef>
              <c:f>'dépenses stockage'!$F$1</c:f>
              <c:strCache>
                <c:ptCount val="1"/>
                <c:pt idx="0">
                  <c:v>Coût de stockage  serveur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numRef>
              <c:f>'dépenses stockage'!$A$3:$A$12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'dépenses stockage'!$F$3:$F$12</c:f>
              <c:numCache>
                <c:formatCode>_("€"* #,##0_);_("€"* \(#,##0\);_("€"* "-"_);_(@_)</c:formatCode>
                <c:ptCount val="10"/>
                <c:pt idx="0">
                  <c:v>3000</c:v>
                </c:pt>
                <c:pt idx="1">
                  <c:v>6000</c:v>
                </c:pt>
                <c:pt idx="2">
                  <c:v>9000</c:v>
                </c:pt>
                <c:pt idx="3">
                  <c:v>12000</c:v>
                </c:pt>
                <c:pt idx="4">
                  <c:v>15000</c:v>
                </c:pt>
                <c:pt idx="5">
                  <c:v>18000</c:v>
                </c:pt>
                <c:pt idx="6">
                  <c:v>21000</c:v>
                </c:pt>
                <c:pt idx="7">
                  <c:v>24000</c:v>
                </c:pt>
                <c:pt idx="8">
                  <c:v>27000</c:v>
                </c:pt>
                <c:pt idx="9">
                  <c:v>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734264"/>
        <c:axId val="86734656"/>
      </c:barChart>
      <c:catAx>
        <c:axId val="8673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734656"/>
        <c:crosses val="autoZero"/>
        <c:auto val="1"/>
        <c:lblAlgn val="ctr"/>
        <c:lblOffset val="100"/>
        <c:noMultiLvlLbl val="0"/>
      </c:catAx>
      <c:valAx>
        <c:axId val="8673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_);_(&quot;€&quot;* \(#,##0\);_(&quot;€&quot;* &quot;-&quot;_);_(@_)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7342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/>
              <a:t>Dépenses</a:t>
            </a:r>
            <a:r>
              <a:rPr lang="fr-FR" sz="1100" baseline="0"/>
              <a:t> de n</a:t>
            </a:r>
            <a:r>
              <a:rPr lang="fr-FR" sz="1100"/>
              <a:t>umérisation et stockage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/>
              <a:t>2006-2016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('dépenses stockage'!$B$1:$C$1,'dépenses stockage'!$E$1:$F$1)</c:f>
              <c:strCache>
                <c:ptCount val="4"/>
                <c:pt idx="0">
                  <c:v>Coût Ville de Besançon</c:v>
                </c:pt>
                <c:pt idx="1">
                  <c:v>Subventions CPER ou autres</c:v>
                </c:pt>
                <c:pt idx="2">
                  <c:v>Coût de stockage disque dur</c:v>
                </c:pt>
                <c:pt idx="3">
                  <c:v>Coût de stockage  serveur</c:v>
                </c:pt>
              </c:strCache>
            </c:strRef>
          </c:cat>
          <c:val>
            <c:numRef>
              <c:f>('dépenses stockage'!$B$13:$C$13,'dépenses stockage'!$E$13:$F$13)</c:f>
              <c:numCache>
                <c:formatCode>_("€"* #,##0_);_("€"* \(#,##0\);_("€"* "-"_);_(@_)</c:formatCode>
                <c:ptCount val="4"/>
                <c:pt idx="0">
                  <c:v>79795.799999999988</c:v>
                </c:pt>
                <c:pt idx="1">
                  <c:v>237183.2</c:v>
                </c:pt>
                <c:pt idx="2">
                  <c:v>3600</c:v>
                </c:pt>
                <c:pt idx="3">
                  <c:v>165000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/>
              <a:t>Stockage</a:t>
            </a:r>
            <a:r>
              <a:rPr lang="fr-FR" sz="1100" baseline="0"/>
              <a:t> en 2015 : 11 To + 3,6 (44,000 €)</a:t>
            </a:r>
            <a:endParaRPr lang="fr-FR" sz="11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'dépenses stockage'!$A$17:$A$18</c:f>
              <c:strCache>
                <c:ptCount val="2"/>
                <c:pt idx="0">
                  <c:v>consultation</c:v>
                </c:pt>
                <c:pt idx="1">
                  <c:v>conservation - tif</c:v>
                </c:pt>
              </c:strCache>
            </c:strRef>
          </c:cat>
          <c:val>
            <c:numRef>
              <c:f>'dépenses stockage'!$B$17:$B$18</c:f>
              <c:numCache>
                <c:formatCode>General</c:formatCode>
                <c:ptCount val="2"/>
                <c:pt idx="0">
                  <c:v>3.6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/>
              <a:t>Objectif de stockage en 2016 : 7 To au lieu de 33,6 (20,700 €)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'dépenses stockage'!$A$22:$A$24</c:f>
              <c:strCache>
                <c:ptCount val="3"/>
                <c:pt idx="0">
                  <c:v>consultation</c:v>
                </c:pt>
                <c:pt idx="1">
                  <c:v>conservation - tif (1%)</c:v>
                </c:pt>
                <c:pt idx="2">
                  <c:v>conservation - jpg</c:v>
                </c:pt>
              </c:strCache>
            </c:strRef>
          </c:cat>
          <c:val>
            <c:numRef>
              <c:f>'dépenses stockage'!$B$22:$B$24</c:f>
              <c:numCache>
                <c:formatCode>General</c:formatCode>
                <c:ptCount val="3"/>
                <c:pt idx="0">
                  <c:v>3.6</c:v>
                </c:pt>
                <c:pt idx="1">
                  <c:v>0.3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28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80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79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61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92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29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94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10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73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63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1C4F-5B9E-43FB-BF86-63BFFCF01DB3}" type="datetimeFigureOut">
              <a:rPr lang="fr-FR" smtClean="0"/>
              <a:t>04/06/2016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24879-ED66-4023-AEBC-432B5BE679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4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9726" y="4245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Comment diminuer sa facture de stockage numérique ? 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919" y="3562872"/>
            <a:ext cx="10366793" cy="1716506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19462" y="6030119"/>
            <a:ext cx="9553074" cy="1655762"/>
          </a:xfrm>
        </p:spPr>
        <p:txBody>
          <a:bodyPr/>
          <a:lstStyle/>
          <a:p>
            <a:r>
              <a:rPr lang="fr-FR" dirty="0" smtClean="0"/>
              <a:t> Journées du </a:t>
            </a:r>
            <a:r>
              <a:rPr lang="fr-FR" dirty="0"/>
              <a:t>p</a:t>
            </a:r>
            <a:r>
              <a:rPr lang="fr-FR" dirty="0" smtClean="0"/>
              <a:t>atrimoine écrit, Dijon, 17 juin 2016 : « Croître &amp; décroître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751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0" t="12309" r="16650" b="5063"/>
          <a:stretch>
            <a:fillRect/>
          </a:stretch>
        </p:blipFill>
        <p:spPr bwMode="auto">
          <a:xfrm>
            <a:off x="3224463" y="286905"/>
            <a:ext cx="6472989" cy="6072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25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85" t="12019" r="23262" b="5592"/>
          <a:stretch>
            <a:fillRect/>
          </a:stretch>
        </p:blipFill>
        <p:spPr bwMode="auto">
          <a:xfrm>
            <a:off x="2815050" y="365125"/>
            <a:ext cx="6361034" cy="608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65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139317"/>
              </p:ext>
            </p:extLst>
          </p:nvPr>
        </p:nvGraphicFramePr>
        <p:xfrm>
          <a:off x="894347" y="625642"/>
          <a:ext cx="10515600" cy="5614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86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766184"/>
              </p:ext>
            </p:extLst>
          </p:nvPr>
        </p:nvGraphicFramePr>
        <p:xfrm>
          <a:off x="1515979" y="810125"/>
          <a:ext cx="9420726" cy="486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827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39594"/>
              </p:ext>
            </p:extLst>
          </p:nvPr>
        </p:nvGraphicFramePr>
        <p:xfrm>
          <a:off x="2526631" y="1027906"/>
          <a:ext cx="7138738" cy="4764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443" y="14807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178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533682"/>
              </p:ext>
            </p:extLst>
          </p:nvPr>
        </p:nvGraphicFramePr>
        <p:xfrm>
          <a:off x="2911642" y="918578"/>
          <a:ext cx="6096000" cy="4960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4558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07561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73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Comment diminuer sa facture de stockage numérique ? </vt:lpstr>
      <vt:lpstr> </vt:lpstr>
      <vt:lpstr> </vt:lpstr>
      <vt:lpstr> </vt:lpstr>
      <vt:lpstr> </vt:lpstr>
      <vt:lpstr> </vt:lpstr>
      <vt:lpstr> </vt:lpstr>
    </vt:vector>
  </TitlesOfParts>
  <Company>Communauté d'Agglomération du Grand Besançon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GUILLERAY Pierre-Emmanuel</dc:creator>
  <cp:lastModifiedBy>GUILLERAY Pierre-Emmanuel</cp:lastModifiedBy>
  <cp:revision>6</cp:revision>
  <dcterms:created xsi:type="dcterms:W3CDTF">2016-03-23T13:06:30Z</dcterms:created>
  <dcterms:modified xsi:type="dcterms:W3CDTF">2016-06-04T15:47:15Z</dcterms:modified>
</cp:coreProperties>
</file>