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2" r:id="rId3"/>
    <p:sldId id="263" r:id="rId4"/>
    <p:sldId id="264" r:id="rId5"/>
    <p:sldId id="265" r:id="rId6"/>
    <p:sldId id="266" r:id="rId7"/>
    <p:sldId id="267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ville.besancon\user_data\usr_g\guillera\Mes%20Documents\Num&#233;risation\2016\Bilan%20CPER%202007-2013%20et%20co&#251;ts%20stockage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ville.besancon\user_data\usr_g\guillera\Mes%20Documents\Num&#233;risation\2016\Bilan%20CPER%202007-2013%20et%20co&#251;ts%20stockage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ville.besancon\user_data\usr_g\guillera\Mes%20Documents\Num&#233;risation\2016\Bilan%20CPER%202007-2013%20et%20co&#251;ts%20stockage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ville.besancon\user_data\usr_g\guillera\Mes%20Documents\Num&#233;risation\2016\Bilan%20CPER%202007-2013%20et%20co&#251;ts%20stockage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1100" b="0" i="0" baseline="0">
                <a:effectLst/>
              </a:rPr>
              <a:t>Dépenses de numérisation et stockage</a:t>
            </a:r>
            <a:endParaRPr lang="fr-FR" sz="1100">
              <a:effectLst/>
            </a:endParaRPr>
          </a:p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1100" b="0" i="0" baseline="0">
                <a:effectLst/>
              </a:rPr>
              <a:t>2007-2016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'dépenses stockage'!$B$1</c:f>
              <c:strCache>
                <c:ptCount val="1"/>
                <c:pt idx="0">
                  <c:v>Coût Ville de Besançon</c:v>
                </c:pt>
              </c:strCache>
            </c:strRef>
          </c:tx>
          <c:spPr>
            <a:solidFill>
              <a:srgbClr val="5B9BD5"/>
            </a:solidFill>
            <a:ln w="25400">
              <a:noFill/>
            </a:ln>
          </c:spPr>
          <c:invertIfNegative val="0"/>
          <c:cat>
            <c:numRef>
              <c:f>'dépenses stockage'!$A$3:$A$12</c:f>
              <c:numCache>
                <c:formatCode>General</c:formatCod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</c:numCache>
            </c:numRef>
          </c:cat>
          <c:val>
            <c:numRef>
              <c:f>'dépenses stockage'!$B$3:$B$12</c:f>
              <c:numCache>
                <c:formatCode>_("€"* #,##0_);_("€"* \(#,##0\);_("€"* "-"_);_(@_)</c:formatCode>
                <c:ptCount val="10"/>
                <c:pt idx="0">
                  <c:v>14000</c:v>
                </c:pt>
                <c:pt idx="1">
                  <c:v>7170</c:v>
                </c:pt>
                <c:pt idx="2">
                  <c:v>8530</c:v>
                </c:pt>
                <c:pt idx="3">
                  <c:v>17690</c:v>
                </c:pt>
                <c:pt idx="4">
                  <c:v>5500</c:v>
                </c:pt>
                <c:pt idx="5">
                  <c:v>5169</c:v>
                </c:pt>
                <c:pt idx="6">
                  <c:v>7236.7999999999975</c:v>
                </c:pt>
                <c:pt idx="7">
                  <c:v>4500</c:v>
                </c:pt>
                <c:pt idx="8">
                  <c:v>0</c:v>
                </c:pt>
                <c:pt idx="9">
                  <c:v>10000</c:v>
                </c:pt>
              </c:numCache>
            </c:numRef>
          </c:val>
        </c:ser>
        <c:ser>
          <c:idx val="1"/>
          <c:order val="1"/>
          <c:tx>
            <c:strRef>
              <c:f>'dépenses stockage'!$C$1</c:f>
              <c:strCache>
                <c:ptCount val="1"/>
                <c:pt idx="0">
                  <c:v>Subventions CPER ou autres</c:v>
                </c:pt>
              </c:strCache>
            </c:strRef>
          </c:tx>
          <c:spPr>
            <a:solidFill>
              <a:srgbClr val="ED7D31"/>
            </a:solidFill>
            <a:ln w="25400">
              <a:noFill/>
            </a:ln>
          </c:spPr>
          <c:invertIfNegative val="0"/>
          <c:cat>
            <c:numRef>
              <c:f>'dépenses stockage'!$A$3:$A$12</c:f>
              <c:numCache>
                <c:formatCode>General</c:formatCod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</c:numCache>
            </c:numRef>
          </c:cat>
          <c:val>
            <c:numRef>
              <c:f>'dépenses stockage'!$C$3:$C$12</c:f>
              <c:numCache>
                <c:formatCode>_("€"* #,##0_);_("€"* \(#,##0\);_("€"* "-"_);_(@_)</c:formatCode>
                <c:ptCount val="10"/>
                <c:pt idx="0">
                  <c:v>4000</c:v>
                </c:pt>
                <c:pt idx="1">
                  <c:v>28680</c:v>
                </c:pt>
                <c:pt idx="2">
                  <c:v>34120</c:v>
                </c:pt>
                <c:pt idx="3">
                  <c:v>70760</c:v>
                </c:pt>
                <c:pt idx="4">
                  <c:v>22000</c:v>
                </c:pt>
                <c:pt idx="5">
                  <c:v>20676</c:v>
                </c:pt>
                <c:pt idx="6">
                  <c:v>28947.200000000004</c:v>
                </c:pt>
                <c:pt idx="7">
                  <c:v>18000</c:v>
                </c:pt>
                <c:pt idx="8">
                  <c:v>0</c:v>
                </c:pt>
                <c:pt idx="9">
                  <c:v>10000</c:v>
                </c:pt>
              </c:numCache>
            </c:numRef>
          </c:val>
        </c:ser>
        <c:ser>
          <c:idx val="2"/>
          <c:order val="2"/>
          <c:tx>
            <c:strRef>
              <c:f>'dépenses stockage'!$E$1</c:f>
              <c:strCache>
                <c:ptCount val="1"/>
                <c:pt idx="0">
                  <c:v>Coût de stockage disque dur</c:v>
                </c:pt>
              </c:strCache>
            </c:strRef>
          </c:tx>
          <c:spPr>
            <a:solidFill>
              <a:srgbClr val="A5A5A5"/>
            </a:solidFill>
            <a:ln w="25400">
              <a:noFill/>
            </a:ln>
          </c:spPr>
          <c:invertIfNegative val="0"/>
          <c:cat>
            <c:numRef>
              <c:f>'dépenses stockage'!$A$3:$A$12</c:f>
              <c:numCache>
                <c:formatCode>General</c:formatCod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</c:numCache>
            </c:numRef>
          </c:cat>
          <c:val>
            <c:numRef>
              <c:f>'dépenses stockage'!$E$3:$E$12</c:f>
              <c:numCache>
                <c:formatCode>_("€"* #,##0_);_("€"* \(#,##0\);_("€"* "-"_);_(@_)</c:formatCode>
                <c:ptCount val="10"/>
                <c:pt idx="0">
                  <c:v>400</c:v>
                </c:pt>
                <c:pt idx="1">
                  <c:v>400</c:v>
                </c:pt>
                <c:pt idx="2">
                  <c:v>400</c:v>
                </c:pt>
                <c:pt idx="3">
                  <c:v>400</c:v>
                </c:pt>
                <c:pt idx="4">
                  <c:v>400</c:v>
                </c:pt>
                <c:pt idx="5">
                  <c:v>400</c:v>
                </c:pt>
                <c:pt idx="6">
                  <c:v>400</c:v>
                </c:pt>
                <c:pt idx="9">
                  <c:v>400</c:v>
                </c:pt>
              </c:numCache>
            </c:numRef>
          </c:val>
        </c:ser>
        <c:ser>
          <c:idx val="3"/>
          <c:order val="3"/>
          <c:tx>
            <c:strRef>
              <c:f>'dépenses stockage'!$F$1</c:f>
              <c:strCache>
                <c:ptCount val="1"/>
                <c:pt idx="0">
                  <c:v>Coût de stockage  serveur</c:v>
                </c:pt>
              </c:strCache>
            </c:strRef>
          </c:tx>
          <c:spPr>
            <a:solidFill>
              <a:srgbClr val="FFC000"/>
            </a:solidFill>
            <a:ln w="25400">
              <a:noFill/>
            </a:ln>
          </c:spPr>
          <c:invertIfNegative val="0"/>
          <c:cat>
            <c:numRef>
              <c:f>'dépenses stockage'!$A$3:$A$12</c:f>
              <c:numCache>
                <c:formatCode>General</c:formatCod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</c:numCache>
            </c:numRef>
          </c:cat>
          <c:val>
            <c:numRef>
              <c:f>'dépenses stockage'!$F$3:$F$12</c:f>
              <c:numCache>
                <c:formatCode>_("€"* #,##0_);_("€"* \(#,##0\);_("€"* "-"_);_(@_)</c:formatCode>
                <c:ptCount val="10"/>
                <c:pt idx="0">
                  <c:v>3000</c:v>
                </c:pt>
                <c:pt idx="1">
                  <c:v>6000</c:v>
                </c:pt>
                <c:pt idx="2">
                  <c:v>9000</c:v>
                </c:pt>
                <c:pt idx="3">
                  <c:v>12000</c:v>
                </c:pt>
                <c:pt idx="4">
                  <c:v>15000</c:v>
                </c:pt>
                <c:pt idx="5">
                  <c:v>18000</c:v>
                </c:pt>
                <c:pt idx="6">
                  <c:v>21000</c:v>
                </c:pt>
                <c:pt idx="7">
                  <c:v>24000</c:v>
                </c:pt>
                <c:pt idx="8">
                  <c:v>27000</c:v>
                </c:pt>
                <c:pt idx="9">
                  <c:v>30000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6734264"/>
        <c:axId val="86734656"/>
      </c:barChart>
      <c:catAx>
        <c:axId val="86734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86734656"/>
        <c:crosses val="autoZero"/>
        <c:auto val="1"/>
        <c:lblAlgn val="ctr"/>
        <c:lblOffset val="100"/>
        <c:noMultiLvlLbl val="0"/>
      </c:catAx>
      <c:valAx>
        <c:axId val="86734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€&quot;* #,##0_);_(&quot;€&quot;* \(#,##0\);_(&quot;€&quot;* &quot;-&quot;_);_(@_)" sourceLinked="1"/>
        <c:majorTickMark val="none"/>
        <c:minorTickMark val="none"/>
        <c:tickLblPos val="nextTo"/>
        <c:spPr>
          <a:ln w="6350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8673426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1100"/>
              <a:t>Dépenses</a:t>
            </a:r>
            <a:r>
              <a:rPr lang="fr-FR" sz="1100" baseline="0"/>
              <a:t> de n</a:t>
            </a:r>
            <a:r>
              <a:rPr lang="fr-FR" sz="1100"/>
              <a:t>umérisation et stockage</a:t>
            </a:r>
          </a:p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1100"/>
              <a:t>2006-2016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('dépenses stockage'!$B$1:$C$1,'dépenses stockage'!$E$1:$F$1)</c:f>
              <c:strCache>
                <c:ptCount val="4"/>
                <c:pt idx="0">
                  <c:v>Coût Ville de Besançon</c:v>
                </c:pt>
                <c:pt idx="1">
                  <c:v>Subventions CPER ou autres</c:v>
                </c:pt>
                <c:pt idx="2">
                  <c:v>Coût de stockage disque dur</c:v>
                </c:pt>
                <c:pt idx="3">
                  <c:v>Coût de stockage  serveur</c:v>
                </c:pt>
              </c:strCache>
            </c:strRef>
          </c:cat>
          <c:val>
            <c:numRef>
              <c:f>('dépenses stockage'!$B$13:$C$13,'dépenses stockage'!$E$13:$F$13)</c:f>
              <c:numCache>
                <c:formatCode>_("€"* #,##0_);_("€"* \(#,##0\);_("€"* "-"_);_(@_)</c:formatCode>
                <c:ptCount val="4"/>
                <c:pt idx="0">
                  <c:v>79795.799999999988</c:v>
                </c:pt>
                <c:pt idx="1">
                  <c:v>237183.2</c:v>
                </c:pt>
                <c:pt idx="2">
                  <c:v>3600</c:v>
                </c:pt>
                <c:pt idx="3">
                  <c:v>165000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legend>
      <c:legendPos val="b"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1100"/>
              <a:t>Stockage</a:t>
            </a:r>
            <a:r>
              <a:rPr lang="fr-FR" sz="1100" baseline="0"/>
              <a:t> en 2015 : 11 To + 3,6 (44,000 €)</a:t>
            </a:r>
            <a:endParaRPr lang="fr-FR" sz="1100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'dépenses stockage'!$A$17:$A$18</c:f>
              <c:strCache>
                <c:ptCount val="2"/>
                <c:pt idx="0">
                  <c:v>consultation</c:v>
                </c:pt>
                <c:pt idx="1">
                  <c:v>conservation - tif</c:v>
                </c:pt>
              </c:strCache>
            </c:strRef>
          </c:cat>
          <c:val>
            <c:numRef>
              <c:f>'dépenses stockage'!$B$17:$B$18</c:f>
              <c:numCache>
                <c:formatCode>General</c:formatCode>
                <c:ptCount val="2"/>
                <c:pt idx="0">
                  <c:v>3.6</c:v>
                </c:pt>
                <c:pt idx="1">
                  <c:v>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1100"/>
              <a:t>Objectif de stockage en 2016 : 7 To au lieu de 33,6 (20,700 €)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'dépenses stockage'!$A$22:$A$24</c:f>
              <c:strCache>
                <c:ptCount val="3"/>
                <c:pt idx="0">
                  <c:v>consultation</c:v>
                </c:pt>
                <c:pt idx="1">
                  <c:v>conservation - tif (1%)</c:v>
                </c:pt>
                <c:pt idx="2">
                  <c:v>conservation - jpg</c:v>
                </c:pt>
              </c:strCache>
            </c:strRef>
          </c:cat>
          <c:val>
            <c:numRef>
              <c:f>'dépenses stockage'!$B$22:$B$24</c:f>
              <c:numCache>
                <c:formatCode>General</c:formatCode>
                <c:ptCount val="3"/>
                <c:pt idx="0">
                  <c:v>3.6</c:v>
                </c:pt>
                <c:pt idx="1">
                  <c:v>0.3</c:v>
                </c:pt>
                <c:pt idx="2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61C4F-5B9E-43FB-BF86-63BFFCF01DB3}" type="datetimeFigureOut">
              <a:rPr lang="fr-FR" smtClean="0"/>
              <a:t>04/06/2016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24879-ED66-4023-AEBC-432B5BE679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6283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61C4F-5B9E-43FB-BF86-63BFFCF01DB3}" type="datetimeFigureOut">
              <a:rPr lang="fr-FR" smtClean="0"/>
              <a:t>04/06/2016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24879-ED66-4023-AEBC-432B5BE679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4929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61C4F-5B9E-43FB-BF86-63BFFCF01DB3}" type="datetimeFigureOut">
              <a:rPr lang="fr-FR" smtClean="0"/>
              <a:t>04/06/2016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24879-ED66-4023-AEBC-432B5BE679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5808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61C4F-5B9E-43FB-BF86-63BFFCF01DB3}" type="datetimeFigureOut">
              <a:rPr lang="fr-FR" smtClean="0"/>
              <a:t>04/06/2016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24879-ED66-4023-AEBC-432B5BE679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7796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61C4F-5B9E-43FB-BF86-63BFFCF01DB3}" type="datetimeFigureOut">
              <a:rPr lang="fr-FR" smtClean="0"/>
              <a:t>04/06/2016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24879-ED66-4023-AEBC-432B5BE679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9617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61C4F-5B9E-43FB-BF86-63BFFCF01DB3}" type="datetimeFigureOut">
              <a:rPr lang="fr-FR" smtClean="0"/>
              <a:t>04/06/2016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24879-ED66-4023-AEBC-432B5BE679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5923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61C4F-5B9E-43FB-BF86-63BFFCF01DB3}" type="datetimeFigureOut">
              <a:rPr lang="fr-FR" smtClean="0"/>
              <a:t>04/06/2016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24879-ED66-4023-AEBC-432B5BE679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0296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61C4F-5B9E-43FB-BF86-63BFFCF01DB3}" type="datetimeFigureOut">
              <a:rPr lang="fr-FR" smtClean="0"/>
              <a:t>04/06/2016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24879-ED66-4023-AEBC-432B5BE679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7942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61C4F-5B9E-43FB-BF86-63BFFCF01DB3}" type="datetimeFigureOut">
              <a:rPr lang="fr-FR" smtClean="0"/>
              <a:t>04/06/2016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24879-ED66-4023-AEBC-432B5BE679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3108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61C4F-5B9E-43FB-BF86-63BFFCF01DB3}" type="datetimeFigureOut">
              <a:rPr lang="fr-FR" smtClean="0"/>
              <a:t>04/06/2016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24879-ED66-4023-AEBC-432B5BE679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3734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61C4F-5B9E-43FB-BF86-63BFFCF01DB3}" type="datetimeFigureOut">
              <a:rPr lang="fr-FR" smtClean="0"/>
              <a:t>04/06/2016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24879-ED66-4023-AEBC-432B5BE679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1639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61C4F-5B9E-43FB-BF86-63BFFCF01DB3}" type="datetimeFigureOut">
              <a:rPr lang="fr-FR" smtClean="0"/>
              <a:t>04/06/2016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F24879-ED66-4023-AEBC-432B5BE679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2249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19726" y="424532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fr-FR" b="1" dirty="0"/>
              <a:t>Comment diminuer sa facture de stockage numérique ? 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2919" y="3562872"/>
            <a:ext cx="10366793" cy="1716506"/>
          </a:xfrm>
          <a:prstGeom prst="rect">
            <a:avLst/>
          </a:prstGeom>
        </p:spPr>
      </p:pic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19462" y="6030119"/>
            <a:ext cx="9553074" cy="1655762"/>
          </a:xfrm>
        </p:spPr>
        <p:txBody>
          <a:bodyPr/>
          <a:lstStyle/>
          <a:p>
            <a:r>
              <a:rPr lang="fr-FR" dirty="0" smtClean="0"/>
              <a:t> Journées du </a:t>
            </a:r>
            <a:r>
              <a:rPr lang="fr-FR" dirty="0"/>
              <a:t>p</a:t>
            </a:r>
            <a:r>
              <a:rPr lang="fr-FR" dirty="0" smtClean="0"/>
              <a:t>atrimoine écrit, Dijon, 17 juin 2016 : « Croître &amp; décroître »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57512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 </a:t>
            </a:r>
            <a:endParaRPr lang="fr-F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80" t="12309" r="16650" b="5063"/>
          <a:stretch>
            <a:fillRect/>
          </a:stretch>
        </p:blipFill>
        <p:spPr bwMode="auto">
          <a:xfrm>
            <a:off x="3224463" y="286905"/>
            <a:ext cx="6472989" cy="6072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7256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85" t="12019" r="23262" b="5592"/>
          <a:stretch>
            <a:fillRect/>
          </a:stretch>
        </p:blipFill>
        <p:spPr bwMode="auto">
          <a:xfrm>
            <a:off x="2815050" y="365125"/>
            <a:ext cx="6361034" cy="6082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2652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</a:t>
            </a:r>
            <a:endParaRPr lang="fr-FR" dirty="0"/>
          </a:p>
        </p:txBody>
      </p:sp>
      <p:graphicFrame>
        <p:nvGraphicFramePr>
          <p:cNvPr id="7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6139317"/>
              </p:ext>
            </p:extLst>
          </p:nvPr>
        </p:nvGraphicFramePr>
        <p:xfrm>
          <a:off x="894347" y="625642"/>
          <a:ext cx="10515600" cy="56147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06861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</a:t>
            </a:r>
            <a:endParaRPr lang="fr-FR" dirty="0"/>
          </a:p>
        </p:txBody>
      </p:sp>
      <p:graphicFrame>
        <p:nvGraphicFramePr>
          <p:cNvPr id="4" name="Graphique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4766184"/>
              </p:ext>
            </p:extLst>
          </p:nvPr>
        </p:nvGraphicFramePr>
        <p:xfrm>
          <a:off x="1515979" y="810125"/>
          <a:ext cx="9420726" cy="48695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48273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</a:t>
            </a:r>
            <a:endParaRPr lang="fr-FR" dirty="0"/>
          </a:p>
        </p:txBody>
      </p:sp>
      <p:graphicFrame>
        <p:nvGraphicFramePr>
          <p:cNvPr id="4" name="Graphique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739594"/>
              </p:ext>
            </p:extLst>
          </p:nvPr>
        </p:nvGraphicFramePr>
        <p:xfrm>
          <a:off x="2526631" y="1027906"/>
          <a:ext cx="7138738" cy="47645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9443" y="1480720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417810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</a:t>
            </a:r>
            <a:endParaRPr lang="fr-FR" dirty="0"/>
          </a:p>
        </p:txBody>
      </p:sp>
      <p:graphicFrame>
        <p:nvGraphicFramePr>
          <p:cNvPr id="4" name="Graphique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1533682"/>
              </p:ext>
            </p:extLst>
          </p:nvPr>
        </p:nvGraphicFramePr>
        <p:xfrm>
          <a:off x="2911642" y="918578"/>
          <a:ext cx="6096000" cy="49608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74558" y="2506662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5075614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73</Words>
  <Application>Microsoft Office PowerPoint</Application>
  <PresentationFormat>Grand écran</PresentationFormat>
  <Paragraphs>20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Thème Office</vt:lpstr>
      <vt:lpstr>Comment diminuer sa facture de stockage numérique ? </vt:lpstr>
      <vt:lpstr> </vt:lpstr>
      <vt:lpstr> </vt:lpstr>
      <vt:lpstr> </vt:lpstr>
      <vt:lpstr> </vt:lpstr>
      <vt:lpstr> </vt:lpstr>
      <vt:lpstr> </vt:lpstr>
    </vt:vector>
  </TitlesOfParts>
  <Company>Communauté d'Agglomération du Grand Besançon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GUILLERAY Pierre-Emmanuel</dc:creator>
  <cp:lastModifiedBy>GUILLERAY Pierre-Emmanuel</cp:lastModifiedBy>
  <cp:revision>6</cp:revision>
  <dcterms:created xsi:type="dcterms:W3CDTF">2016-03-23T13:06:30Z</dcterms:created>
  <dcterms:modified xsi:type="dcterms:W3CDTF">2016-06-04T15:47:15Z</dcterms:modified>
</cp:coreProperties>
</file>