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1"/>
    <p:restoredTop sz="89835"/>
  </p:normalViewPr>
  <p:slideViewPr>
    <p:cSldViewPr snapToGrid="0" snapToObjects="1">
      <p:cViewPr>
        <p:scale>
          <a:sx n="112" d="100"/>
          <a:sy n="112" d="100"/>
        </p:scale>
        <p:origin x="3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8B95E-1253-6745-905F-D9AB4221A9C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8E853-965E-D444-AE92-C37285281D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98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78E853-965E-D444-AE92-C37285281D0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01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78E853-965E-D444-AE92-C37285281D0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69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78E853-965E-D444-AE92-C37285281D0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25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79A0D7-F848-5D41-A5C9-A0A0E9069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A3B32A-FB38-904F-AC2A-64161262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B3EC9B-6E82-E846-8513-5B9C776C9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F7BDAA-FA41-4A41-8304-5F1B0047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8F1B24-8533-6D41-A4DA-B86B21B7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37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AB478-5D3B-CC4E-88EE-E2A14D97B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97CC60-C770-FC43-8434-F16BCBE4C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304DE5-EDA9-CD42-BAC8-CCD60420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5B8083-7607-4244-8291-E53A03BDA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014CF9-E16B-0943-B697-B8528927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34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D55AE8F-0BD5-634A-9804-9F4E6C889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B7A490-5BEF-964C-9D87-8167CF379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41CB32-7291-8840-8F90-DEDF982E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1C5634-31B8-5D46-A4FE-DA8ADFE2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47BFBA-2C06-DF40-80C0-9D02250E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04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C900A-D143-844B-97DD-8A710030C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6A6F6D-768B-DE4A-BBCD-88BD6FD1B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81E7D5-6746-1A44-BE4D-2936DA3E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5838D3-9A3E-A544-AF86-1083EE38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AC406A-DCD0-A146-A454-12731C164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86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E379F0-958D-3E40-BEC5-CA23C70A1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265550-2788-C24F-8F22-011601098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CDE9D9-1B84-DD48-BD24-FFDA49C1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5366F3-CD99-2F4B-B3AD-56E7EFF9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313F0E-21B1-9B49-B108-059F7BF2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96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9E126-739D-DC47-8C32-DCC4C384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C120B2-DAF1-1A44-80DA-EBCE5B186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87C053-0E5E-7640-918A-4B427AC83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E105FC-05FD-184B-8FD2-53400B126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4FE034-0F5B-3644-89A0-A47FDEA9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1EBDA6-9C75-3849-85FA-7B1247DA6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10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097122-2E7A-904F-BBB2-AA5D8E440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E3D8C5-FE58-F64C-BD0C-EED22B17D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2C24E8-55F5-BF43-86C8-ED5B6EAA7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70F7DF-5379-AC41-996E-E0F72B381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245BAE-1722-6E4F-AD84-AB1E39278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DF237B-7017-5747-926C-37CBB8A6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CC909A-C69F-8D4C-A453-931F2EA7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AD3B9F-6528-3444-A38F-3B711585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69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8DF57C-9FD8-904B-A97F-BD942AD3C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0F99A2-3460-4C46-8A83-5937D56AC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DCBA0F-2B40-644B-AFCF-3A139981F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0289C7-798E-A34A-93C4-45C6C252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62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E5B427-1A60-6144-9B59-4998E8CED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EE6FDA-88EA-9A4B-9EFC-115DDD89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8803D7-DA2A-1642-B510-4FB51D62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99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A0CB62-3FA2-5D47-8735-CC2F6825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26F2E6-1E4C-4540-B363-8869BFD8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CB4270-5A07-0B4A-8E20-03CAF2F41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0F260F-2D54-444E-BDEC-99039F2A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350385-4098-6B47-B3E7-D076AF1B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BFCD8A-EB40-5846-9F55-99902398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64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EA9794-8D06-A442-B7EC-6A386CCD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87DAC5-1808-A947-90EE-2277423B9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280A2D-1626-4248-B22C-D38DD04D5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C90BD8-7D78-B44B-94E2-C15EEE315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3B2EB9-0F36-9247-AF2F-03D273B7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2ECE77-D245-0142-8CD1-22654F68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30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7D491AE-EDCA-E340-9C96-6C6BF8BF3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ED538F-F67B-2A4C-918C-6D689017D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F44025-E420-704A-81F8-26B8ABCBA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7079-E482-FB4E-A5D9-BBAA84DFE16B}" type="datetimeFigureOut">
              <a:rPr lang="fr-FR" smtClean="0"/>
              <a:t>12/01/2019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6F1D9B-399E-9B46-86C4-0121762E1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34A740-100E-2046-BAF2-38FE448ED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1EC46-F67C-5543-939A-1AAD51D35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03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93CC6-FAF4-0F4F-B13E-387F0C565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30399"/>
            <a:ext cx="12192000" cy="846667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002060"/>
                </a:solidFill>
              </a:rPr>
              <a:t>Le financement participatif, vecteur de diversité culturelle 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3AF2B7-1A87-4E49-A161-DB96C8783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4292"/>
            <a:ext cx="9144000" cy="1442156"/>
          </a:xfrm>
        </p:spPr>
        <p:txBody>
          <a:bodyPr/>
          <a:lstStyle/>
          <a:p>
            <a:r>
              <a:rPr lang="fr-FR" sz="3200" b="1" dirty="0"/>
              <a:t>Fabrice Rochelandet </a:t>
            </a:r>
            <a:r>
              <a:rPr lang="fr-FR" sz="3200" dirty="0"/>
              <a:t>&amp;</a:t>
            </a:r>
            <a:r>
              <a:rPr lang="fr-FR" sz="3200" b="1" dirty="0"/>
              <a:t> Christophe </a:t>
            </a:r>
            <a:r>
              <a:rPr lang="fr-FR" sz="3200" b="1" dirty="0" err="1"/>
              <a:t>Cariou</a:t>
            </a:r>
            <a:endParaRPr lang="fr-FR" sz="3200" b="1" dirty="0"/>
          </a:p>
          <a:p>
            <a:r>
              <a:rPr lang="fr-FR" dirty="0"/>
              <a:t>Université Sorbonne Nouvelle – Paris, IRCAV &amp; </a:t>
            </a:r>
            <a:r>
              <a:rPr lang="fr-FR" dirty="0" err="1"/>
              <a:t>Labex</a:t>
            </a:r>
            <a:r>
              <a:rPr lang="fr-FR" dirty="0"/>
              <a:t> ICCA</a:t>
            </a:r>
          </a:p>
        </p:txBody>
      </p:sp>
      <p:pic>
        <p:nvPicPr>
          <p:cNvPr id="1026" name="Picture 2" descr="http://www.univ-paris3.fr/medias/photo/logo-ircav-sc-70k_1356304211303.jpg">
            <a:extLst>
              <a:ext uri="{FF2B5EF4-FFF2-40B4-BE49-F238E27FC236}">
                <a16:creationId xmlns:a16="http://schemas.microsoft.com/office/drawing/2014/main" id="{3EA5ACF0-047A-9344-B7C3-F9E19E70C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723" y="5868367"/>
            <a:ext cx="1862666" cy="52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cca.univ-paris13.fr/wp-content/uploads/2015/11/LOGO.gif">
            <a:extLst>
              <a:ext uri="{FF2B5EF4-FFF2-40B4-BE49-F238E27FC236}">
                <a16:creationId xmlns:a16="http://schemas.microsoft.com/office/drawing/2014/main" id="{3E2499C2-1BDE-6C44-9D85-F9C91B5C6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099" y="5705121"/>
            <a:ext cx="1524000" cy="846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univ-paris3.fr/images/new-site/logo_usbn_p3_01.jpg">
            <a:extLst>
              <a:ext uri="{FF2B5EF4-FFF2-40B4-BE49-F238E27FC236}">
                <a16:creationId xmlns:a16="http://schemas.microsoft.com/office/drawing/2014/main" id="{290B1B3D-9098-8340-AF95-0F1ADBAA5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369" y="5593675"/>
            <a:ext cx="1479644" cy="106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C01AF1E-93D0-584F-BED5-6BFDC9208B3C}"/>
              </a:ext>
            </a:extLst>
          </p:cNvPr>
          <p:cNvSpPr txBox="1"/>
          <p:nvPr/>
        </p:nvSpPr>
        <p:spPr>
          <a:xfrm>
            <a:off x="0" y="50681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/>
              <a:t>Financement participatif : une voie d'avenir pour la culture ?</a:t>
            </a:r>
          </a:p>
          <a:p>
            <a:pPr algn="ctr"/>
            <a:r>
              <a:rPr lang="fr-FR" sz="2400" dirty="0"/>
              <a:t>DEPS/Ministère de la Culture/</a:t>
            </a:r>
            <a:r>
              <a:rPr lang="fr-FR" sz="2400" dirty="0" err="1"/>
              <a:t>Labex</a:t>
            </a:r>
            <a:r>
              <a:rPr lang="fr-FR" sz="2400" dirty="0"/>
              <a:t> ICCA, INHA, 15 janvier 2019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ABF5A-BAA0-1F49-8B00-22876963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2900"/>
            <a:ext cx="12192000" cy="110871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002060"/>
                </a:solidFill>
              </a:rPr>
              <a:t>Objectifs</a:t>
            </a:r>
            <a:endParaRPr lang="fr-FR" sz="36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896B0-4E18-2E4C-B6AB-B0D764C1C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3" y="1768475"/>
            <a:ext cx="11498157" cy="4351338"/>
          </a:xfrm>
        </p:spPr>
        <p:txBody>
          <a:bodyPr>
            <a:normAutofit/>
          </a:bodyPr>
          <a:lstStyle/>
          <a:p>
            <a:r>
              <a:rPr lang="fr-FR" sz="2400" dirty="0"/>
              <a:t>Le financement participatif = un vecteur potentiel de diversité culturelle </a:t>
            </a:r>
          </a:p>
          <a:p>
            <a:pPr lvl="1"/>
            <a:r>
              <a:rPr lang="fr-FR" dirty="0"/>
              <a:t>moyens financiers + visibilité pour des projets créatifs hors financement traditionnels</a:t>
            </a:r>
          </a:p>
          <a:p>
            <a:pPr lvl="1"/>
            <a:r>
              <a:rPr lang="fr-FR" dirty="0"/>
              <a:t>peu de barrière à l'entrée et dynamiques communautaires</a:t>
            </a:r>
          </a:p>
          <a:p>
            <a:pPr lvl="1">
              <a:buFont typeface="Symbol" pitchFamily="2" charset="2"/>
              <a:buChar char="Þ"/>
            </a:pPr>
            <a:endParaRPr lang="fr-FR" dirty="0"/>
          </a:p>
          <a:p>
            <a:r>
              <a:rPr lang="fr-FR" sz="2400" dirty="0"/>
              <a:t>Qu'en est-il dans les faits ?</a:t>
            </a:r>
          </a:p>
          <a:p>
            <a:endParaRPr lang="fr-FR" sz="2400" dirty="0"/>
          </a:p>
          <a:p>
            <a:r>
              <a:rPr lang="fr-FR" sz="2400" dirty="0"/>
              <a:t>Objectifs de l'étude :</a:t>
            </a:r>
          </a:p>
          <a:p>
            <a:pPr marL="457200" lvl="1" indent="0">
              <a:buNone/>
            </a:pPr>
            <a:r>
              <a:rPr lang="fr-FR" dirty="0"/>
              <a:t>(1) Mesurer la diversité des projets audiovisuels en matière de CF</a:t>
            </a:r>
            <a:endParaRPr lang="fr-FR" sz="2400" dirty="0"/>
          </a:p>
          <a:p>
            <a:pPr marL="457200" lvl="1" indent="0">
              <a:buNone/>
            </a:pPr>
            <a:r>
              <a:rPr lang="fr-FR" dirty="0"/>
              <a:t>(2) Analyser le comportement des porteurs et des souscripteurs : </a:t>
            </a:r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i="1" dirty="0"/>
              <a:t>budget espéré =&gt; contributeurs =&gt; probabilité de succès</a:t>
            </a:r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2191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ABF5A-BAA0-1F49-8B00-22876963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4330"/>
            <a:ext cx="12192000" cy="110871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002060"/>
                </a:solidFill>
              </a:rPr>
              <a:t>Hypothèses et variables</a:t>
            </a:r>
            <a:endParaRPr lang="fr-FR" sz="36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896B0-4E18-2E4C-B6AB-B0D764C1C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1" y="1554480"/>
            <a:ext cx="11803380" cy="4937759"/>
          </a:xfrm>
        </p:spPr>
        <p:txBody>
          <a:bodyPr>
            <a:normAutofit/>
          </a:bodyPr>
          <a:lstStyle/>
          <a:p>
            <a:r>
              <a:rPr lang="fr-FR" sz="2400" b="1" dirty="0"/>
              <a:t>Contributeurs uniques :  </a:t>
            </a:r>
            <a:r>
              <a:rPr lang="fr-FR" sz="2400" dirty="0"/>
              <a:t>plus de diversité mais moins de chance de succès</a:t>
            </a:r>
          </a:p>
          <a:p>
            <a:endParaRPr lang="fr-FR" sz="1200" b="1" dirty="0"/>
          </a:p>
          <a:p>
            <a:r>
              <a:rPr lang="fr-FR" sz="2400" b="1" dirty="0"/>
              <a:t>Différenciation </a:t>
            </a:r>
            <a:r>
              <a:rPr lang="fr-FR" sz="2400" dirty="0"/>
              <a:t>: effet ambivalent (plus d'attention mais qualité plus difficile à évaluer)</a:t>
            </a:r>
            <a:endParaRPr lang="fr-FR" sz="2000" dirty="0"/>
          </a:p>
          <a:p>
            <a:endParaRPr lang="fr-FR" sz="1200" b="1" dirty="0"/>
          </a:p>
          <a:p>
            <a:r>
              <a:rPr lang="fr-FR" sz="2400" b="1" dirty="0"/>
              <a:t>Compétition : </a:t>
            </a:r>
            <a:r>
              <a:rPr lang="fr-FR" sz="2400" dirty="0"/>
              <a:t>plus grande variété mais moindre visibilité/attention </a:t>
            </a:r>
          </a:p>
          <a:p>
            <a:endParaRPr lang="fr-FR" sz="1200" b="1" dirty="0"/>
          </a:p>
          <a:p>
            <a:r>
              <a:rPr lang="fr-FR" sz="2400" b="1" dirty="0"/>
              <a:t>Imitation : </a:t>
            </a:r>
            <a:r>
              <a:rPr lang="fr-FR" sz="2400" dirty="0"/>
              <a:t>plus de chance de succès mais moins de diversité</a:t>
            </a:r>
          </a:p>
          <a:p>
            <a:endParaRPr lang="fr-FR" sz="1200" dirty="0"/>
          </a:p>
          <a:p>
            <a:r>
              <a:rPr lang="fr-FR" sz="2400" b="1" dirty="0"/>
              <a:t>Autres variables : </a:t>
            </a:r>
            <a:r>
              <a:rPr lang="fr-FR" sz="2400" i="1" dirty="0"/>
              <a:t>intelligibilité, durée, actualités, expérience du porteur, statut du porteur, catégorie du projet (fiction, documentaire…), format, valorisations envisagées, jour de début de la campagne…</a:t>
            </a:r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8389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ABF5A-BAA0-1F49-8B00-22876963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1"/>
            <a:ext cx="12192000" cy="959555"/>
          </a:xfrm>
        </p:spPr>
        <p:txBody>
          <a:bodyPr>
            <a:normAutofit/>
          </a:bodyPr>
          <a:lstStyle/>
          <a:p>
            <a:pPr algn="ctr"/>
            <a:r>
              <a:rPr lang="fr-FR" sz="3600" b="1">
                <a:solidFill>
                  <a:srgbClr val="002060"/>
                </a:solidFill>
              </a:rPr>
              <a:t>Données</a:t>
            </a:r>
            <a:endParaRPr lang="fr-FR" sz="360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896B0-4E18-2E4C-B6AB-B0D764C1C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289"/>
            <a:ext cx="10515600" cy="4351338"/>
          </a:xfrm>
        </p:spPr>
        <p:txBody>
          <a:bodyPr/>
          <a:lstStyle/>
          <a:p>
            <a:r>
              <a:rPr lang="fr-FR" dirty="0"/>
              <a:t>Plateformes : KissKissBankBank, Ulule, Touscoprod</a:t>
            </a:r>
          </a:p>
          <a:p>
            <a:r>
              <a:rPr lang="fr-FR" dirty="0"/>
              <a:t>Période : 2010-2016</a:t>
            </a:r>
          </a:p>
          <a:p>
            <a:r>
              <a:rPr lang="fr-FR" dirty="0"/>
              <a:t>Echantillon : environ 6 000 projets audiovisuels</a:t>
            </a:r>
          </a:p>
          <a:p>
            <a:pPr lvl="1"/>
            <a:r>
              <a:rPr lang="fr-FR" dirty="0"/>
              <a:t>192 longs métrages, 2 238 courts métrages de fiction, 992 documentaires…</a:t>
            </a:r>
          </a:p>
          <a:p>
            <a:pPr lvl="1"/>
            <a:r>
              <a:rPr lang="fr-FR" dirty="0"/>
              <a:t>67 % des campagnes de financement participatif réussi</a:t>
            </a:r>
          </a:p>
          <a:p>
            <a:pPr lvl="2"/>
            <a:r>
              <a:rPr lang="fr-FR" dirty="0"/>
              <a:t>fictions : 70 %, documentaires : 64 %, émissions TV : 43 % </a:t>
            </a:r>
          </a:p>
          <a:p>
            <a:pPr lvl="2"/>
            <a:r>
              <a:rPr lang="fr-FR" dirty="0"/>
              <a:t>longs métrages : 52% ; courts métrages : 74%</a:t>
            </a:r>
          </a:p>
          <a:p>
            <a:pPr lvl="1"/>
            <a:r>
              <a:rPr lang="fr-FR" dirty="0"/>
              <a:t>3500 € en moyenne</a:t>
            </a:r>
          </a:p>
          <a:p>
            <a:pPr lvl="2"/>
            <a:r>
              <a:rPr lang="fr-FR" dirty="0"/>
              <a:t>longs métrages : 5 600 €, documentaires : 4 500 €, courts métrages : 3 000 €.</a:t>
            </a:r>
          </a:p>
        </p:txBody>
      </p:sp>
    </p:spTree>
    <p:extLst>
      <p:ext uri="{BB962C8B-B14F-4D97-AF65-F5344CB8AC3E}">
        <p14:creationId xmlns:p14="http://schemas.microsoft.com/office/powerpoint/2010/main" val="60649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ABF5A-BAA0-1F49-8B00-22876963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1"/>
            <a:ext cx="12192000" cy="10160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002060"/>
                </a:solidFill>
              </a:rPr>
              <a:t>Principaux résultats : le résultats des campagnes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896B0-4E18-2E4C-B6AB-B0D764C1C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" y="1649376"/>
            <a:ext cx="12066270" cy="5024474"/>
          </a:xfrm>
        </p:spPr>
        <p:txBody>
          <a:bodyPr>
            <a:normAutofit/>
          </a:bodyPr>
          <a:lstStyle/>
          <a:p>
            <a:r>
              <a:rPr lang="fr-FR" sz="2400" dirty="0"/>
              <a:t>Au niveau agrégé :</a:t>
            </a:r>
          </a:p>
          <a:p>
            <a:pPr lvl="1"/>
            <a:r>
              <a:rPr lang="fr-FR" sz="2000" dirty="0"/>
              <a:t>échec d’environ un tiers des campagnes de levée de fonds, </a:t>
            </a:r>
          </a:p>
          <a:p>
            <a:pPr lvl="1"/>
            <a:r>
              <a:rPr lang="fr-FR" sz="2000" dirty="0"/>
              <a:t>aucune différence significative de disparité entre projets réussis et échoués </a:t>
            </a:r>
            <a:br>
              <a:rPr lang="fr-FR" sz="2000" dirty="0"/>
            </a:br>
            <a:r>
              <a:rPr lang="fr-FR" sz="2000" dirty="0"/>
              <a:t>(mêmes genres présents dans le même ordre) </a:t>
            </a:r>
          </a:p>
          <a:p>
            <a:pPr marL="0" indent="0">
              <a:buNone/>
            </a:pPr>
            <a:endParaRPr lang="fr-FR" sz="1200" dirty="0"/>
          </a:p>
          <a:p>
            <a:r>
              <a:rPr lang="fr-FR" sz="2400" dirty="0"/>
              <a:t>Au niveau de l’impact des comportements individuels :</a:t>
            </a:r>
          </a:p>
          <a:p>
            <a:pPr lvl="1"/>
            <a:r>
              <a:rPr lang="fr-FR" sz="2000" dirty="0"/>
              <a:t>le CF ne favorise pas mécaniquement les projets les + différenciés. </a:t>
            </a:r>
          </a:p>
          <a:p>
            <a:pPr lvl="1"/>
            <a:r>
              <a:rPr lang="fr-FR" sz="2000" dirty="0"/>
              <a:t>les porteurs s’imitent lors du montage de leur campagne de levée de fonds</a:t>
            </a:r>
            <a:br>
              <a:rPr lang="fr-FR" sz="2000" dirty="0"/>
            </a:br>
            <a:r>
              <a:rPr lang="fr-FR" sz="2000" dirty="0"/>
              <a:t>(des comportements mimétiques non favorables à la diversité ?)</a:t>
            </a:r>
          </a:p>
          <a:p>
            <a:pPr lvl="1"/>
            <a:r>
              <a:rPr lang="fr-FR" sz="2000" dirty="0"/>
              <a:t>impact négatif de la différenciation et du degré de compétition entre projets similaires. </a:t>
            </a:r>
          </a:p>
          <a:p>
            <a:pPr lvl="2"/>
            <a:r>
              <a:rPr lang="fr-FR" dirty="0"/>
              <a:t>Les projets les +  différenciés attirent moins l'attention et réussissent moins leur campagne.</a:t>
            </a:r>
          </a:p>
          <a:p>
            <a:pPr lvl="2"/>
            <a:r>
              <a:rPr lang="fr-FR" dirty="0"/>
              <a:t>Les contributeurs préfèrent financer des projets similaires à ceux dont ils ont l’habitude. </a:t>
            </a:r>
          </a:p>
          <a:p>
            <a:pPr lvl="2"/>
            <a:r>
              <a:rPr lang="fr-FR" dirty="0"/>
              <a:t>Influence positive de la différenciation sur le nombre de contributeurs si explicitée et compréhensible.</a:t>
            </a:r>
          </a:p>
        </p:txBody>
      </p:sp>
    </p:spTree>
    <p:extLst>
      <p:ext uri="{BB962C8B-B14F-4D97-AF65-F5344CB8AC3E}">
        <p14:creationId xmlns:p14="http://schemas.microsoft.com/office/powerpoint/2010/main" val="281349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ABF5A-BAA0-1F49-8B00-22876963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24" y="190041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Merci !</a:t>
            </a:r>
            <a:br>
              <a:rPr lang="en-US" sz="3600" b="1" dirty="0">
                <a:solidFill>
                  <a:srgbClr val="002060"/>
                </a:solidFill>
              </a:rPr>
            </a:b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 err="1">
                <a:solidFill>
                  <a:srgbClr val="002060"/>
                </a:solidFill>
              </a:rPr>
              <a:t>fabrice.rochelandet@free.fr</a:t>
            </a:r>
            <a:endParaRPr lang="fr-FR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ABF5A-BAA0-1F49-8B00-22876963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182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</a:rPr>
              <a:t>Annexe</a:t>
            </a:r>
            <a:r>
              <a:rPr lang="en-US" sz="3600" b="1" dirty="0">
                <a:solidFill>
                  <a:srgbClr val="002060"/>
                </a:solidFill>
              </a:rPr>
              <a:t> : </a:t>
            </a:r>
            <a:r>
              <a:rPr lang="en-US" sz="3600" b="1" dirty="0" err="1">
                <a:solidFill>
                  <a:srgbClr val="002060"/>
                </a:solidFill>
              </a:rPr>
              <a:t>résultats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économétriques</a:t>
            </a:r>
            <a:endParaRPr lang="fr-FR" sz="3600" dirty="0">
              <a:solidFill>
                <a:srgbClr val="002060"/>
              </a:solidFill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B590902-3822-3C42-835A-80C2A136B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19487"/>
              </p:ext>
            </p:extLst>
          </p:nvPr>
        </p:nvGraphicFramePr>
        <p:xfrm>
          <a:off x="3742267" y="801512"/>
          <a:ext cx="4707465" cy="5930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502">
                  <a:extLst>
                    <a:ext uri="{9D8B030D-6E8A-4147-A177-3AD203B41FA5}">
                      <a16:colId xmlns:a16="http://schemas.microsoft.com/office/drawing/2014/main" val="1117753649"/>
                    </a:ext>
                  </a:extLst>
                </a:gridCol>
                <a:gridCol w="939769">
                  <a:extLst>
                    <a:ext uri="{9D8B030D-6E8A-4147-A177-3AD203B41FA5}">
                      <a16:colId xmlns:a16="http://schemas.microsoft.com/office/drawing/2014/main" val="1462883481"/>
                    </a:ext>
                  </a:extLst>
                </a:gridCol>
                <a:gridCol w="1036597">
                  <a:extLst>
                    <a:ext uri="{9D8B030D-6E8A-4147-A177-3AD203B41FA5}">
                      <a16:colId xmlns:a16="http://schemas.microsoft.com/office/drawing/2014/main" val="1417259914"/>
                    </a:ext>
                  </a:extLst>
                </a:gridCol>
                <a:gridCol w="1036597">
                  <a:extLst>
                    <a:ext uri="{9D8B030D-6E8A-4147-A177-3AD203B41FA5}">
                      <a16:colId xmlns:a16="http://schemas.microsoft.com/office/drawing/2014/main" val="602506193"/>
                    </a:ext>
                  </a:extLst>
                </a:gridCol>
              </a:tblGrid>
              <a:tr h="131815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Tableau 6 : Résumé des principaux résultats économétriques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659432"/>
                  </a:ext>
                </a:extLst>
              </a:tr>
              <a:tr h="1995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Variables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Effets constatés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118169"/>
                  </a:ext>
                </a:extLst>
              </a:tr>
              <a:tr h="1783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Budget_espere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Contributeurs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Prob_Succes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 anchor="ctr"/>
                </a:tc>
                <a:extLst>
                  <a:ext uri="{0D108BD9-81ED-4DB2-BD59-A6C34878D82A}">
                    <a16:rowId xmlns:a16="http://schemas.microsoft.com/office/drawing/2014/main" val="3166555459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Budget_espéré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417307816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Contributeurs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705067280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Contributeurs*</a:t>
                      </a:r>
                      <a:r>
                        <a:rPr lang="fr-FR" sz="5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Budget_espéré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141916141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Contributeurs_uniques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4257145681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Contributeurs_uniques_carré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456357632"/>
                  </a:ext>
                </a:extLst>
              </a:tr>
              <a:tr h="178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Durée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562108015"/>
                  </a:ext>
                </a:extLst>
              </a:tr>
              <a:tr h="23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Budget_espéré*Durée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64631811"/>
                  </a:ext>
                </a:extLst>
              </a:tr>
              <a:tr h="23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Imitation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4250820327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Compétition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967958394"/>
                  </a:ext>
                </a:extLst>
              </a:tr>
              <a:tr h="178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Différenciation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3319247340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Intelligible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624800688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Différenciation*Intelligible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3159300242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Différenciation*Compétition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2211392441"/>
                  </a:ext>
                </a:extLst>
              </a:tr>
              <a:tr h="219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Actualités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4127766292"/>
                  </a:ext>
                </a:extLst>
              </a:tr>
              <a:tr h="178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Créateur_succès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1266666317"/>
                  </a:ext>
                </a:extLst>
              </a:tr>
              <a:tr h="178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Créateur_échec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87071692"/>
                  </a:ext>
                </a:extLst>
              </a:tr>
              <a:tr h="436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Porteur_statut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artiste, professionnel, société</a:t>
                      </a:r>
                      <a:endParaRPr lang="fr-FR" sz="7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 étudiant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étudiant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professionnel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3344680117"/>
                  </a:ext>
                </a:extLst>
              </a:tr>
              <a:tr h="34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Catégorie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 série, autre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documentaire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 série, documentaire, émission, autre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533240330"/>
                  </a:ext>
                </a:extLst>
              </a:tr>
              <a:tr h="178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Court-métrage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3356083215"/>
                  </a:ext>
                </a:extLst>
              </a:tr>
              <a:tr h="2560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Dist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cinéma, télévision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(-) streaming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DVD</a:t>
                      </a:r>
                      <a:endParaRPr lang="fr-FR" sz="7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 streaming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2607648735"/>
                  </a:ext>
                </a:extLst>
              </a:tr>
              <a:tr h="178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Google_tendance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929648897"/>
                  </a:ext>
                </a:extLst>
              </a:tr>
              <a:tr h="193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Jour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jeudi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3168864179"/>
                  </a:ext>
                </a:extLst>
              </a:tr>
              <a:tr h="2560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Platforme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 TCP, Ulule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TCP</a:t>
                      </a:r>
                      <a:endParaRPr lang="fr-FR" sz="7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(-) Ulule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(+) TCP</a:t>
                      </a:r>
                      <a:endParaRPr lang="fr-FR" sz="7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extLst>
                  <a:ext uri="{0D108BD9-81ED-4DB2-BD59-A6C34878D82A}">
                    <a16:rowId xmlns:a16="http://schemas.microsoft.com/office/drawing/2014/main" val="2928824783"/>
                  </a:ext>
                </a:extLst>
              </a:tr>
              <a:tr h="188252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ns : non significatif.</a:t>
                      </a:r>
                      <a:endParaRPr lang="fr-FR" sz="7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7835" marR="27835" marT="27835" marB="27835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035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202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414</Words>
  <Application>Microsoft Macintosh PowerPoint</Application>
  <PresentationFormat>Grand écran</PresentationFormat>
  <Paragraphs>155</Paragraphs>
  <Slides>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Cambria</vt:lpstr>
      <vt:lpstr>Symbol</vt:lpstr>
      <vt:lpstr>Times New Roman</vt:lpstr>
      <vt:lpstr>Thème Office</vt:lpstr>
      <vt:lpstr>Le financement participatif, vecteur de diversité culturelle ?</vt:lpstr>
      <vt:lpstr>Objectifs</vt:lpstr>
      <vt:lpstr>Hypothèses et variables</vt:lpstr>
      <vt:lpstr>Données</vt:lpstr>
      <vt:lpstr>Principaux résultats : le résultats des campagnes</vt:lpstr>
      <vt:lpstr>Merci !  fabrice.rochelandet@free.fr</vt:lpstr>
      <vt:lpstr>Annexe : résultats économétriques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financement participatif, vecteur de diversité culturelle ?</dc:title>
  <dc:creator>FR</dc:creator>
  <cp:lastModifiedBy>FR</cp:lastModifiedBy>
  <cp:revision>18</cp:revision>
  <dcterms:created xsi:type="dcterms:W3CDTF">2019-01-12T15:44:36Z</dcterms:created>
  <dcterms:modified xsi:type="dcterms:W3CDTF">2019-01-14T18:42:33Z</dcterms:modified>
</cp:coreProperties>
</file>